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5"/>
  </p:sldMasterIdLst>
  <p:notesMasterIdLst>
    <p:notesMasterId r:id="rId199"/>
  </p:notesMasterIdLst>
  <p:sldIdLst>
    <p:sldId id="462" r:id="rId6"/>
    <p:sldId id="459" r:id="rId7"/>
    <p:sldId id="460" r:id="rId8"/>
    <p:sldId id="461" r:id="rId9"/>
    <p:sldId id="257" r:id="rId10"/>
    <p:sldId id="413" r:id="rId11"/>
    <p:sldId id="414" r:id="rId12"/>
    <p:sldId id="463" r:id="rId13"/>
    <p:sldId id="464" r:id="rId14"/>
    <p:sldId id="465" r:id="rId15"/>
    <p:sldId id="466" r:id="rId16"/>
    <p:sldId id="415" r:id="rId17"/>
    <p:sldId id="416" r:id="rId18"/>
    <p:sldId id="417" r:id="rId19"/>
    <p:sldId id="412" r:id="rId20"/>
    <p:sldId id="261" r:id="rId21"/>
    <p:sldId id="467" r:id="rId22"/>
    <p:sldId id="468" r:id="rId23"/>
    <p:sldId id="469" r:id="rId24"/>
    <p:sldId id="265" r:id="rId25"/>
    <p:sldId id="266" r:id="rId26"/>
    <p:sldId id="267" r:id="rId27"/>
    <p:sldId id="418" r:id="rId28"/>
    <p:sldId id="419" r:id="rId29"/>
    <p:sldId id="420" r:id="rId30"/>
    <p:sldId id="268" r:id="rId31"/>
    <p:sldId id="470" r:id="rId32"/>
    <p:sldId id="471" r:id="rId33"/>
    <p:sldId id="472" r:id="rId34"/>
    <p:sldId id="273" r:id="rId35"/>
    <p:sldId id="274" r:id="rId36"/>
    <p:sldId id="421" r:id="rId37"/>
    <p:sldId id="275" r:id="rId38"/>
    <p:sldId id="276" r:id="rId39"/>
    <p:sldId id="277" r:id="rId40"/>
    <p:sldId id="278" r:id="rId41"/>
    <p:sldId id="279" r:id="rId42"/>
    <p:sldId id="473" r:id="rId43"/>
    <p:sldId id="474" r:id="rId44"/>
    <p:sldId id="475" r:id="rId45"/>
    <p:sldId id="476" r:id="rId46"/>
    <p:sldId id="285" r:id="rId47"/>
    <p:sldId id="286" r:id="rId48"/>
    <p:sldId id="287" r:id="rId49"/>
    <p:sldId id="288" r:id="rId50"/>
    <p:sldId id="289" r:id="rId51"/>
    <p:sldId id="290" r:id="rId52"/>
    <p:sldId id="477" r:id="rId53"/>
    <p:sldId id="478" r:id="rId54"/>
    <p:sldId id="479" r:id="rId55"/>
    <p:sldId id="480" r:id="rId56"/>
    <p:sldId id="296" r:id="rId57"/>
    <p:sldId id="422" r:id="rId58"/>
    <p:sldId id="297" r:id="rId59"/>
    <p:sldId id="298" r:id="rId60"/>
    <p:sldId id="299" r:id="rId61"/>
    <p:sldId id="300" r:id="rId62"/>
    <p:sldId id="481" r:id="rId63"/>
    <p:sldId id="482" r:id="rId64"/>
    <p:sldId id="483" r:id="rId65"/>
    <p:sldId id="484" r:id="rId66"/>
    <p:sldId id="485" r:id="rId67"/>
    <p:sldId id="306" r:id="rId68"/>
    <p:sldId id="423" r:id="rId69"/>
    <p:sldId id="424" r:id="rId70"/>
    <p:sldId id="425" r:id="rId71"/>
    <p:sldId id="486" r:id="rId72"/>
    <p:sldId id="307" r:id="rId73"/>
    <p:sldId id="308" r:id="rId74"/>
    <p:sldId id="309" r:id="rId75"/>
    <p:sldId id="310" r:id="rId76"/>
    <p:sldId id="311" r:id="rId77"/>
    <p:sldId id="426" r:id="rId78"/>
    <p:sldId id="312" r:id="rId79"/>
    <p:sldId id="313" r:id="rId80"/>
    <p:sldId id="314" r:id="rId81"/>
    <p:sldId id="487" r:id="rId82"/>
    <p:sldId id="488" r:id="rId83"/>
    <p:sldId id="489" r:id="rId84"/>
    <p:sldId id="490" r:id="rId85"/>
    <p:sldId id="491" r:id="rId86"/>
    <p:sldId id="492" r:id="rId87"/>
    <p:sldId id="320" r:id="rId88"/>
    <p:sldId id="321" r:id="rId89"/>
    <p:sldId id="322" r:id="rId90"/>
    <p:sldId id="324" r:id="rId91"/>
    <p:sldId id="325" r:id="rId92"/>
    <p:sldId id="427" r:id="rId93"/>
    <p:sldId id="428" r:id="rId94"/>
    <p:sldId id="429" r:id="rId95"/>
    <p:sldId id="430" r:id="rId96"/>
    <p:sldId id="326" r:id="rId97"/>
    <p:sldId id="493" r:id="rId98"/>
    <p:sldId id="494" r:id="rId99"/>
    <p:sldId id="495" r:id="rId100"/>
    <p:sldId id="330" r:id="rId101"/>
    <p:sldId id="331" r:id="rId102"/>
    <p:sldId id="332" r:id="rId103"/>
    <p:sldId id="496" r:id="rId104"/>
    <p:sldId id="497" r:id="rId105"/>
    <p:sldId id="498" r:id="rId106"/>
    <p:sldId id="431" r:id="rId107"/>
    <p:sldId id="333" r:id="rId108"/>
    <p:sldId id="337" r:id="rId109"/>
    <p:sldId id="432" r:id="rId110"/>
    <p:sldId id="338" r:id="rId111"/>
    <p:sldId id="339" r:id="rId112"/>
    <p:sldId id="340" r:id="rId113"/>
    <p:sldId id="433" r:id="rId114"/>
    <p:sldId id="341" r:id="rId115"/>
    <p:sldId id="434" r:id="rId116"/>
    <p:sldId id="435" r:id="rId117"/>
    <p:sldId id="342" r:id="rId118"/>
    <p:sldId id="499" r:id="rId119"/>
    <p:sldId id="500" r:id="rId120"/>
    <p:sldId id="501" r:id="rId121"/>
    <p:sldId id="346" r:id="rId122"/>
    <p:sldId id="436" r:id="rId123"/>
    <p:sldId id="347" r:id="rId124"/>
    <p:sldId id="348" r:id="rId125"/>
    <p:sldId id="349" r:id="rId126"/>
    <p:sldId id="502" r:id="rId127"/>
    <p:sldId id="503" r:id="rId128"/>
    <p:sldId id="504" r:id="rId129"/>
    <p:sldId id="505" r:id="rId130"/>
    <p:sldId id="437" r:id="rId131"/>
    <p:sldId id="438" r:id="rId132"/>
    <p:sldId id="355" r:id="rId133"/>
    <p:sldId id="356" r:id="rId134"/>
    <p:sldId id="439" r:id="rId135"/>
    <p:sldId id="357" r:id="rId136"/>
    <p:sldId id="358" r:id="rId137"/>
    <p:sldId id="359" r:id="rId138"/>
    <p:sldId id="360" r:id="rId139"/>
    <p:sldId id="361" r:id="rId140"/>
    <p:sldId id="362" r:id="rId141"/>
    <p:sldId id="506" r:id="rId142"/>
    <p:sldId id="507" r:id="rId143"/>
    <p:sldId id="508" r:id="rId144"/>
    <p:sldId id="509" r:id="rId145"/>
    <p:sldId id="440" r:id="rId146"/>
    <p:sldId id="441" r:id="rId147"/>
    <p:sldId id="442" r:id="rId148"/>
    <p:sldId id="369" r:id="rId149"/>
    <p:sldId id="370" r:id="rId150"/>
    <p:sldId id="371" r:id="rId151"/>
    <p:sldId id="510" r:id="rId152"/>
    <p:sldId id="511" r:id="rId153"/>
    <p:sldId id="512" r:id="rId154"/>
    <p:sldId id="513" r:id="rId155"/>
    <p:sldId id="514" r:id="rId156"/>
    <p:sldId id="377" r:id="rId157"/>
    <p:sldId id="378" r:id="rId158"/>
    <p:sldId id="443" r:id="rId159"/>
    <p:sldId id="379" r:id="rId160"/>
    <p:sldId id="380" r:id="rId161"/>
    <p:sldId id="445" r:id="rId162"/>
    <p:sldId id="444" r:id="rId163"/>
    <p:sldId id="515" r:id="rId164"/>
    <p:sldId id="516" r:id="rId165"/>
    <p:sldId id="446" r:id="rId166"/>
    <p:sldId id="447" r:id="rId167"/>
    <p:sldId id="448" r:id="rId168"/>
    <p:sldId id="396" r:id="rId169"/>
    <p:sldId id="397" r:id="rId170"/>
    <p:sldId id="398" r:id="rId171"/>
    <p:sldId id="399" r:id="rId172"/>
    <p:sldId id="400" r:id="rId173"/>
    <p:sldId id="517" r:id="rId174"/>
    <p:sldId id="402" r:id="rId175"/>
    <p:sldId id="518" r:id="rId176"/>
    <p:sldId id="519" r:id="rId177"/>
    <p:sldId id="520" r:id="rId178"/>
    <p:sldId id="521" r:id="rId179"/>
    <p:sldId id="407" r:id="rId180"/>
    <p:sldId id="408" r:id="rId181"/>
    <p:sldId id="410" r:id="rId182"/>
    <p:sldId id="411" r:id="rId183"/>
    <p:sldId id="449" r:id="rId184"/>
    <p:sldId id="522" r:id="rId185"/>
    <p:sldId id="523" r:id="rId186"/>
    <p:sldId id="450" r:id="rId187"/>
    <p:sldId id="452" r:id="rId188"/>
    <p:sldId id="451" r:id="rId189"/>
    <p:sldId id="453" r:id="rId190"/>
    <p:sldId id="454" r:id="rId191"/>
    <p:sldId id="524" r:id="rId192"/>
    <p:sldId id="455" r:id="rId193"/>
    <p:sldId id="525" r:id="rId194"/>
    <p:sldId id="456" r:id="rId195"/>
    <p:sldId id="526" r:id="rId196"/>
    <p:sldId id="457" r:id="rId197"/>
    <p:sldId id="527" r:id="rId19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78" d="100"/>
          <a:sy n="78" d="100"/>
        </p:scale>
        <p:origin x="52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196" Type="http://schemas.openxmlformats.org/officeDocument/2006/relationships/slide" Target="slides/slide191.xml"/><Relationship Id="rId200"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1"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190" Type="http://schemas.openxmlformats.org/officeDocument/2006/relationships/slide" Target="slides/slide185.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1855C6E7-B854-4764-A069-2034BF472D73}" type="datetimeFigureOut">
              <a:rPr lang="en-US"/>
              <a:pPr>
                <a:defRPr/>
              </a:pPr>
              <a:t>4/13/2015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dirty="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157873C-27D9-43A7-8FA6-CE1C28BF7608}" type="slidenum">
              <a:rPr lang="en-US" altLang="en-US"/>
              <a:pPr/>
              <a:t>‹#›</a:t>
            </a:fld>
            <a:endParaRPr lang="en-US" altLang="en-US"/>
          </a:p>
        </p:txBody>
      </p:sp>
    </p:spTree>
    <p:extLst>
      <p:ext uri="{BB962C8B-B14F-4D97-AF65-F5344CB8AC3E}">
        <p14:creationId xmlns:p14="http://schemas.microsoft.com/office/powerpoint/2010/main" val="31695833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7" name="Freeform 20"/>
            <p:cNvSpPr>
              <a:spLocks/>
            </p:cNvSpPr>
            <p:nvPr/>
          </p:nvSpPr>
          <p:spPr bwMode="auto">
            <a:xfrm>
              <a:off x="35443" y="5135526"/>
              <a:ext cx="9108557"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dirty="0"/>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2AF425A6-03ED-41FA-BEC1-F035EE2AFFCD}" type="datetime1">
              <a:rPr lang="en-US"/>
              <a:pPr>
                <a:defRPr/>
              </a:pPr>
              <a:t>4/13/2015</a:t>
            </a:fld>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72763BDE-529B-4F1E-AA7E-406ED949DF72}"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dirty="0" smtClean="0">
                <a:solidFill>
                  <a:schemeClr val="accent1">
                    <a:tint val="20000"/>
                  </a:schemeClr>
                </a:solidFill>
              </a:defRPr>
            </a:lvl1pPr>
            <a:extLst/>
          </a:lstStyle>
          <a:p>
            <a:pPr>
              <a:defRPr/>
            </a:pPr>
            <a:r>
              <a:rPr lang="en-US"/>
              <a:t>©1992-2014 by Pearson Education, Inc. All Rights Reserved.</a:t>
            </a:r>
            <a:endParaRPr lang="en-US"/>
          </a:p>
        </p:txBody>
      </p:sp>
    </p:spTree>
    <p:extLst>
      <p:ext uri="{BB962C8B-B14F-4D97-AF65-F5344CB8AC3E}">
        <p14:creationId xmlns:p14="http://schemas.microsoft.com/office/powerpoint/2010/main" val="3276592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D0A63A8-4FBB-4FF3-B86E-7F11D183DFAE}" type="datetime1">
              <a:rPr lang="en-US"/>
              <a:pPr>
                <a:defRPr/>
              </a:pPr>
              <a:t>4/13/2015</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7CEEDF01-54D7-44EE-9EF4-660B87F10B36}" type="slidenum">
              <a:rPr lang="en-US" altLang="en-US"/>
              <a:pPr/>
              <a:t>‹#›</a:t>
            </a:fld>
            <a:endParaRPr lang="en-US" altLang="en-US"/>
          </a:p>
        </p:txBody>
      </p:sp>
    </p:spTree>
    <p:extLst>
      <p:ext uri="{BB962C8B-B14F-4D97-AF65-F5344CB8AC3E}">
        <p14:creationId xmlns:p14="http://schemas.microsoft.com/office/powerpoint/2010/main" val="332815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4C4100CB-D685-4816-A6C4-6DFC2A3D4659}" type="datetime1">
              <a:rPr lang="en-US"/>
              <a:pPr>
                <a:defRPr/>
              </a:pPr>
              <a:t>4/13/2015</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F5B66818-5181-4FC1-BAAC-BF7E6BCFE269}" type="slidenum">
              <a:rPr lang="en-US" altLang="en-US"/>
              <a:pPr/>
              <a:t>‹#›</a:t>
            </a:fld>
            <a:endParaRPr lang="en-US" altLang="en-US"/>
          </a:p>
        </p:txBody>
      </p:sp>
    </p:spTree>
    <p:extLst>
      <p:ext uri="{BB962C8B-B14F-4D97-AF65-F5344CB8AC3E}">
        <p14:creationId xmlns:p14="http://schemas.microsoft.com/office/powerpoint/2010/main" val="1831436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37D64A74-66B1-41F3-906E-A4FAE8A988AB}" type="datetime1">
              <a:rPr lang="en-US"/>
              <a:pPr>
                <a:defRPr/>
              </a:pPr>
              <a:t>4/13/2015</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481AA7E9-437B-4CD9-ADE2-72A6AF50B158}" type="slidenum">
              <a:rPr lang="en-US" altLang="en-US"/>
              <a:pPr/>
              <a:t>‹#›</a:t>
            </a:fld>
            <a:endParaRPr lang="en-US" altLang="en-US"/>
          </a:p>
        </p:txBody>
      </p:sp>
    </p:spTree>
    <p:extLst>
      <p:ext uri="{BB962C8B-B14F-4D97-AF65-F5344CB8AC3E}">
        <p14:creationId xmlns:p14="http://schemas.microsoft.com/office/powerpoint/2010/main" val="3290833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dirty="0"/>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dirty="0"/>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a:lvl1pPr>
            <a:extLst/>
          </a:lstStyle>
          <a:p>
            <a:pPr>
              <a:defRPr/>
            </a:pPr>
            <a:fld id="{50DA8130-F507-47B0-A1EA-604B9E813721}" type="datetime1">
              <a:rPr lang="en-US"/>
              <a:pPr>
                <a:defRPr/>
              </a:pPr>
              <a:t>4/13/2015</a:t>
            </a:fld>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r>
              <a:rPr lang="en-US"/>
              <a:t>©1992-2014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EAEF63D3-65FD-4BD8-90AC-16BB60DBB729}" type="slidenum">
              <a:rPr lang="en-US" altLang="en-US"/>
              <a:pPr/>
              <a:t>‹#›</a:t>
            </a:fld>
            <a:endParaRPr lang="en-US" altLang="en-US"/>
          </a:p>
        </p:txBody>
      </p:sp>
    </p:spTree>
    <p:extLst>
      <p:ext uri="{BB962C8B-B14F-4D97-AF65-F5344CB8AC3E}">
        <p14:creationId xmlns:p14="http://schemas.microsoft.com/office/powerpoint/2010/main" val="319147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fld id="{B37264E2-124A-4204-AFB4-EFB87817A26B}" type="datetime1">
              <a:rPr lang="en-US"/>
              <a:pPr>
                <a:defRPr/>
              </a:pPr>
              <a:t>4/13/2015</a:t>
            </a:fld>
            <a:endParaRPr lang="en-US" dirty="0"/>
          </a:p>
        </p:txBody>
      </p:sp>
      <p:sp>
        <p:nvSpPr>
          <p:cNvPr id="7" name="Footer Placeholder 4"/>
          <p:cNvSpPr>
            <a:spLocks noGrp="1"/>
          </p:cNvSpPr>
          <p:nvPr>
            <p:ph type="ftr" sz="quarter" idx="11"/>
          </p:nvPr>
        </p:nvSpPr>
        <p:spPr/>
        <p:txBody>
          <a:bodyPr/>
          <a:lstStyle>
            <a:lvl1pPr>
              <a:defRPr/>
            </a:lvl1pPr>
            <a:extLst/>
          </a:lstStyle>
          <a:p>
            <a:pPr>
              <a:defRPr/>
            </a:pPr>
            <a:r>
              <a:rPr lang="en-US"/>
              <a:t>©1992-2014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D6404023-3BB4-4BF1-BDE8-4EA9CD1BAA6B}" type="slidenum">
              <a:rPr lang="en-US" altLang="en-US"/>
              <a:pPr/>
              <a:t>‹#›</a:t>
            </a:fld>
            <a:endParaRPr lang="en-US" altLang="en-US"/>
          </a:p>
        </p:txBody>
      </p:sp>
    </p:spTree>
    <p:extLst>
      <p:ext uri="{BB962C8B-B14F-4D97-AF65-F5344CB8AC3E}">
        <p14:creationId xmlns:p14="http://schemas.microsoft.com/office/powerpoint/2010/main" val="16065774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fld id="{E902CC39-65A2-41A5-8143-98155132C5A9}" type="datetime1">
              <a:rPr lang="en-US"/>
              <a:pPr>
                <a:defRPr/>
              </a:pPr>
              <a:t>4/13/2015</a:t>
            </a:fld>
            <a:endParaRPr lang="en-US" dirty="0"/>
          </a:p>
        </p:txBody>
      </p:sp>
      <p:sp>
        <p:nvSpPr>
          <p:cNvPr id="6" name="Footer Placeholder 5"/>
          <p:cNvSpPr>
            <a:spLocks noGrp="1"/>
          </p:cNvSpPr>
          <p:nvPr>
            <p:ph type="ftr" sz="quarter" idx="11"/>
          </p:nvPr>
        </p:nvSpPr>
        <p:spPr/>
        <p:txBody>
          <a:bodyPr/>
          <a:lstStyle>
            <a:lvl1pPr>
              <a:defRPr/>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18343AEE-629A-45D3-8EED-79FF3808EF2F}" type="slidenum">
              <a:rPr lang="en-US" altLang="en-US"/>
              <a:pPr/>
              <a:t>‹#›</a:t>
            </a:fld>
            <a:endParaRPr lang="en-US" altLang="en-US"/>
          </a:p>
        </p:txBody>
      </p:sp>
    </p:spTree>
    <p:extLst>
      <p:ext uri="{BB962C8B-B14F-4D97-AF65-F5344CB8AC3E}">
        <p14:creationId xmlns:p14="http://schemas.microsoft.com/office/powerpoint/2010/main" val="405650040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fld id="{7ADC0F98-670B-4BB6-AD94-EEFDE66205F4}" type="datetime1">
              <a:rPr lang="en-US"/>
              <a:pPr>
                <a:defRPr/>
              </a:pPr>
              <a:t>4/13/2015</a:t>
            </a:fld>
            <a:endParaRPr lang="en-US" dirty="0"/>
          </a:p>
        </p:txBody>
      </p:sp>
      <p:sp>
        <p:nvSpPr>
          <p:cNvPr id="8" name="Footer Placeholder 7"/>
          <p:cNvSpPr>
            <a:spLocks noGrp="1"/>
          </p:cNvSpPr>
          <p:nvPr>
            <p:ph type="ftr" sz="quarter" idx="11"/>
          </p:nvPr>
        </p:nvSpPr>
        <p:spPr/>
        <p:txBody>
          <a:bodyPr/>
          <a:lstStyle>
            <a:lvl1pPr>
              <a:defRPr/>
            </a:lvl1pPr>
            <a:extLst/>
          </a:lstStyle>
          <a:p>
            <a:pPr>
              <a:defRPr/>
            </a:pPr>
            <a:r>
              <a:rPr lang="en-US"/>
              <a:t>©1992-2014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273003FA-4D0C-48BD-8CA8-0B07E00AB7DC}" type="slidenum">
              <a:rPr lang="en-US" altLang="en-US"/>
              <a:pPr/>
              <a:t>‹#›</a:t>
            </a:fld>
            <a:endParaRPr lang="en-US" altLang="en-US"/>
          </a:p>
        </p:txBody>
      </p:sp>
    </p:spTree>
    <p:extLst>
      <p:ext uri="{BB962C8B-B14F-4D97-AF65-F5344CB8AC3E}">
        <p14:creationId xmlns:p14="http://schemas.microsoft.com/office/powerpoint/2010/main" val="4614751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fld id="{64EAD60B-9C98-468B-A31F-B71AF722B7D6}" type="datetime1">
              <a:rPr lang="en-US"/>
              <a:pPr>
                <a:defRPr/>
              </a:pPr>
              <a:t>4/13/2015</a:t>
            </a:fld>
            <a:endParaRPr lang="en-US" dirty="0"/>
          </a:p>
        </p:txBody>
      </p:sp>
      <p:sp>
        <p:nvSpPr>
          <p:cNvPr id="4" name="Footer Placeholder 3"/>
          <p:cNvSpPr>
            <a:spLocks noGrp="1"/>
          </p:cNvSpPr>
          <p:nvPr>
            <p:ph type="ftr" sz="quarter" idx="11"/>
          </p:nvPr>
        </p:nvSpPr>
        <p:spPr/>
        <p:txBody>
          <a:bodyPr/>
          <a:lstStyle>
            <a:lvl1pPr>
              <a:defRPr/>
            </a:lvl1pPr>
            <a:extLst/>
          </a:lstStyle>
          <a:p>
            <a:pPr>
              <a:defRPr/>
            </a:pPr>
            <a:r>
              <a:rPr lang="en-US"/>
              <a:t>©1992-2014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AFC30A5F-2F52-4AAE-B699-BD14C75EA269}" type="slidenum">
              <a:rPr lang="en-US" altLang="en-US"/>
              <a:pPr/>
              <a:t>‹#›</a:t>
            </a:fld>
            <a:endParaRPr lang="en-US" altLang="en-US"/>
          </a:p>
        </p:txBody>
      </p:sp>
    </p:spTree>
    <p:extLst>
      <p:ext uri="{BB962C8B-B14F-4D97-AF65-F5344CB8AC3E}">
        <p14:creationId xmlns:p14="http://schemas.microsoft.com/office/powerpoint/2010/main" val="105215257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373FBF35-40EE-48AF-B1B4-83EF46F1A277}" type="datetime1">
              <a:rPr lang="en-US"/>
              <a:pPr>
                <a:defRPr/>
              </a:pPr>
              <a:t>4/13/2015</a:t>
            </a:fld>
            <a:endParaRPr lang="en-US" dirty="0"/>
          </a:p>
        </p:txBody>
      </p:sp>
      <p:sp>
        <p:nvSpPr>
          <p:cNvPr id="3"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748A96F4-985F-47BA-85DA-45E1DA4222D6}" type="slidenum">
              <a:rPr lang="en-US" altLang="en-US"/>
              <a:pPr/>
              <a:t>‹#›</a:t>
            </a:fld>
            <a:endParaRPr lang="en-US" altLang="en-US"/>
          </a:p>
        </p:txBody>
      </p:sp>
    </p:spTree>
    <p:extLst>
      <p:ext uri="{BB962C8B-B14F-4D97-AF65-F5344CB8AC3E}">
        <p14:creationId xmlns:p14="http://schemas.microsoft.com/office/powerpoint/2010/main" val="138967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extLst/>
          </a:lstStyle>
          <a:p>
            <a:pPr>
              <a:defRPr/>
            </a:pPr>
            <a:fld id="{6D6D7EB5-127B-48DF-A062-80A5A03A5C7F}" type="datetime1">
              <a:rPr lang="en-US"/>
              <a:pPr>
                <a:defRPr/>
              </a:pPr>
              <a:t>4/13/2015</a:t>
            </a:fld>
            <a:endParaRPr lang="en-US" dirty="0"/>
          </a:p>
        </p:txBody>
      </p:sp>
      <p:sp>
        <p:nvSpPr>
          <p:cNvPr id="6" name="Footer Placeholder 5"/>
          <p:cNvSpPr>
            <a:spLocks noGrp="1"/>
          </p:cNvSpPr>
          <p:nvPr>
            <p:ph type="ftr" sz="quarter" idx="11"/>
          </p:nvPr>
        </p:nvSpPr>
        <p:spPr/>
        <p:txBody>
          <a:bodyPr/>
          <a:lstStyle>
            <a:lvl1pPr>
              <a:defRPr/>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468B8CD5-CD05-4A0D-8B08-ACA7DE4EB659}" type="slidenum">
              <a:rPr lang="en-US" altLang="en-US"/>
              <a:pPr/>
              <a:t>‹#›</a:t>
            </a:fld>
            <a:endParaRPr lang="en-US" altLang="en-US"/>
          </a:p>
        </p:txBody>
      </p:sp>
    </p:spTree>
    <p:extLst>
      <p:ext uri="{BB962C8B-B14F-4D97-AF65-F5344CB8AC3E}">
        <p14:creationId xmlns:p14="http://schemas.microsoft.com/office/powerpoint/2010/main" val="45818699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6" name="Freeform 18"/>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23D9D98E-BDFD-46C1-825B-896857A5A5FC}" type="datetime1">
              <a:rPr lang="en-US"/>
              <a:pPr>
                <a:defRPr/>
              </a:pPr>
              <a:t>4/13/2015</a:t>
            </a:fld>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dirty="0" smtClean="0">
                <a:solidFill>
                  <a:schemeClr val="tx1"/>
                </a:solidFill>
              </a:defRPr>
            </a:lvl1pPr>
            <a:extLst/>
          </a:lstStyle>
          <a:p>
            <a:pPr>
              <a:defRPr/>
            </a:pPr>
            <a:r>
              <a:rPr lang="en-US"/>
              <a:t>©1992-2014 by Pearson Education, Inc. All Rights Reserved.</a:t>
            </a:r>
            <a:endParaRPr lang="en-US"/>
          </a:p>
        </p:txBody>
      </p:sp>
      <p:sp>
        <p:nvSpPr>
          <p:cNvPr id="13" name="Slide Number Placeholder 6"/>
          <p:cNvSpPr>
            <a:spLocks noGrp="1"/>
          </p:cNvSpPr>
          <p:nvPr>
            <p:ph type="sldNum" sz="quarter" idx="12"/>
          </p:nvPr>
        </p:nvSpPr>
        <p:spPr/>
        <p:txBody>
          <a:bodyPr/>
          <a:lstStyle>
            <a:lvl1pPr>
              <a:defRPr/>
            </a:lvl1pPr>
          </a:lstStyle>
          <a:p>
            <a:fld id="{D1F3B7A5-5283-41F0-89BD-7AF7078DF2DF}" type="slidenum">
              <a:rPr lang="en-US" altLang="en-US"/>
              <a:pPr/>
              <a:t>‹#›</a:t>
            </a:fld>
            <a:endParaRPr lang="en-US" altLang="en-US"/>
          </a:p>
        </p:txBody>
      </p:sp>
    </p:spTree>
    <p:extLst>
      <p:ext uri="{BB962C8B-B14F-4D97-AF65-F5344CB8AC3E}">
        <p14:creationId xmlns:p14="http://schemas.microsoft.com/office/powerpoint/2010/main" val="307352287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1027" name="Freeform 11"/>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smtClean="0">
                <a:solidFill>
                  <a:schemeClr val="tx1"/>
                </a:solidFill>
              </a:defRPr>
            </a:lvl1pPr>
            <a:extLst/>
          </a:lstStyle>
          <a:p>
            <a:pPr>
              <a:defRPr/>
            </a:pPr>
            <a:fld id="{BEC7B4AA-65A1-4813-8035-760472FB1427}" type="datetime1">
              <a:rPr lang="en-US"/>
              <a:pPr>
                <a:defRPr/>
              </a:pPr>
              <a:t>4/13/2015</a:t>
            </a:fld>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latinLnBrk="0" hangingPunct="1">
              <a:defRPr kumimoji="0" sz="1000" dirty="0" smtClean="0">
                <a:solidFill>
                  <a:schemeClr val="tx1"/>
                </a:solidFill>
              </a:defRPr>
            </a:lvl1pPr>
            <a:extLst/>
          </a:lstStyle>
          <a:p>
            <a:pPr>
              <a:defRPr/>
            </a:pPr>
            <a:r>
              <a:rPr lang="en-US"/>
              <a:t>©1992-2014 by Pearson Education, Inc. All Rights Reserved.</a:t>
            </a:r>
            <a:endParaRPr lang="en-US"/>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vl1pPr>
          </a:lstStyle>
          <a:p>
            <a:fld id="{98128A22-93FA-401E-8020-BF9CA22C53DA}"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dirty="0"/>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08" r:id="rId7"/>
    <p:sldLayoutId id="2147483718" r:id="rId8"/>
    <p:sldLayoutId id="2147483719" r:id="rId9"/>
    <p:sldLayoutId id="2147483709" r:id="rId10"/>
    <p:sldLayoutId id="2147483710" r:id="rId11"/>
    <p:sldLayoutId id="2147483711" r:id="rId12"/>
  </p:sldLayoutIdLst>
  <p:hf sldNum="0" hdr="0" dt="0"/>
  <p:txStyles>
    <p:title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anose="020B0602030504020204" pitchFamily="34" charset="0"/>
        </a:defRPr>
      </a:lvl2pPr>
      <a:lvl3pPr algn="l" rtl="0" fontAlgn="base">
        <a:spcBef>
          <a:spcPct val="0"/>
        </a:spcBef>
        <a:spcAft>
          <a:spcPct val="0"/>
        </a:spcAft>
        <a:defRPr sz="4100" b="1">
          <a:solidFill>
            <a:schemeClr val="tx2"/>
          </a:solidFill>
          <a:latin typeface="Lucida Sans Unicode" panose="020B0602030504020204" pitchFamily="34" charset="0"/>
        </a:defRPr>
      </a:lvl3pPr>
      <a:lvl4pPr algn="l" rtl="0" fontAlgn="base">
        <a:spcBef>
          <a:spcPct val="0"/>
        </a:spcBef>
        <a:spcAft>
          <a:spcPct val="0"/>
        </a:spcAft>
        <a:defRPr sz="4100" b="1">
          <a:solidFill>
            <a:schemeClr val="tx2"/>
          </a:solidFill>
          <a:latin typeface="Lucida Sans Unicode" panose="020B0602030504020204" pitchFamily="34" charset="0"/>
        </a:defRPr>
      </a:lvl4pPr>
      <a:lvl5pPr algn="l" rtl="0" fontAlgn="base">
        <a:spcBef>
          <a:spcPct val="0"/>
        </a:spcBef>
        <a:spcAft>
          <a:spcPct val="0"/>
        </a:spcAft>
        <a:defRPr sz="4100" b="1">
          <a:solidFill>
            <a:schemeClr val="tx2"/>
          </a:solidFill>
          <a:latin typeface="Lucida Sans Unicode" panose="020B0602030504020204" pitchFamily="34" charset="0"/>
        </a:defRPr>
      </a:lvl5pPr>
      <a:lvl6pPr marL="457200" algn="l" rtl="0" fontAlgn="base">
        <a:spcBef>
          <a:spcPct val="0"/>
        </a:spcBef>
        <a:spcAft>
          <a:spcPct val="0"/>
        </a:spcAft>
        <a:defRPr sz="4100" b="1">
          <a:solidFill>
            <a:schemeClr val="tx2"/>
          </a:solidFill>
          <a:latin typeface="Lucida Sans Unicode" panose="020B0602030504020204" pitchFamily="34" charset="0"/>
        </a:defRPr>
      </a:lvl6pPr>
      <a:lvl7pPr marL="914400" algn="l" rtl="0" fontAlgn="base">
        <a:spcBef>
          <a:spcPct val="0"/>
        </a:spcBef>
        <a:spcAft>
          <a:spcPct val="0"/>
        </a:spcAft>
        <a:defRPr sz="4100" b="1">
          <a:solidFill>
            <a:schemeClr val="tx2"/>
          </a:solidFill>
          <a:latin typeface="Lucida Sans Unicode" panose="020B0602030504020204" pitchFamily="34" charset="0"/>
        </a:defRPr>
      </a:lvl7pPr>
      <a:lvl8pPr marL="1371600" algn="l" rtl="0" fontAlgn="base">
        <a:spcBef>
          <a:spcPct val="0"/>
        </a:spcBef>
        <a:spcAft>
          <a:spcPct val="0"/>
        </a:spcAft>
        <a:defRPr sz="4100" b="1">
          <a:solidFill>
            <a:schemeClr val="tx2"/>
          </a:solidFill>
          <a:latin typeface="Lucida Sans Unicode" panose="020B0602030504020204" pitchFamily="34" charset="0"/>
        </a:defRPr>
      </a:lvl8pPr>
      <a:lvl9pPr marL="1828800" algn="l" rtl="0" fontAlgn="base">
        <a:spcBef>
          <a:spcPct val="0"/>
        </a:spcBef>
        <a:spcAft>
          <a:spcPct val="0"/>
        </a:spcAft>
        <a:defRPr sz="4100" b="1">
          <a:solidFill>
            <a:schemeClr val="tx2"/>
          </a:solidFill>
          <a:latin typeface="Lucida Sans Unicode" panose="020B0602030504020204" pitchFamily="34" charset="0"/>
        </a:defRPr>
      </a:lvl9pPr>
      <a:extLst/>
    </p:titleStyle>
    <p:bodyStyle>
      <a:lvl1pPr marL="365125" indent="-255588" algn="l" rtl="0" fontAlgn="base">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defRPr sz="1900" kern="1200">
          <a:solidFill>
            <a:schemeClr val="tx1"/>
          </a:solidFill>
          <a:latin typeface="+mn-lt"/>
          <a:ea typeface="+mn-ea"/>
          <a:cs typeface="+mn-cs"/>
        </a:defRPr>
      </a:lvl4pPr>
      <a:lvl5pPr marL="1143000" indent="-228600" algn="l" rtl="0" fontAlgn="base">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auto">
              <a:spcAft>
                <a:spcPts val="0"/>
              </a:spcAft>
              <a:defRPr/>
            </a:pPr>
            <a:r>
              <a:rPr lang="en-US" dirty="0" smtClean="0">
                <a:solidFill>
                  <a:srgbClr val="3380E6"/>
                </a:solidFill>
                <a:latin typeface="Goudy Sans Medium"/>
              </a:rPr>
              <a:t>Chapter 16</a:t>
            </a:r>
            <a:br>
              <a:rPr lang="en-US" dirty="0" smtClean="0">
                <a:solidFill>
                  <a:srgbClr val="3380E6"/>
                </a:solidFill>
                <a:latin typeface="Goudy Sans Medium"/>
              </a:rPr>
            </a:br>
            <a:r>
              <a:rPr lang="en-US" dirty="0">
                <a:solidFill>
                  <a:srgbClr val="3380E6"/>
                </a:solidFill>
                <a:latin typeface="Goudy Sans Medium"/>
              </a:rPr>
              <a:t>Standard Library </a:t>
            </a:r>
            <a:r>
              <a:rPr lang="en-US" dirty="0" smtClean="0">
                <a:solidFill>
                  <a:srgbClr val="3380E6"/>
                </a:solidFill>
                <a:latin typeface="Goudy Sans Medium"/>
              </a:rPr>
              <a:t>Algorithms</a:t>
            </a:r>
          </a:p>
        </p:txBody>
      </p:sp>
      <p:sp>
        <p:nvSpPr>
          <p:cNvPr id="10243" name="Subtitle 3"/>
          <p:cNvSpPr>
            <a:spLocks noGrp="1"/>
          </p:cNvSpPr>
          <p:nvPr>
            <p:ph type="subTitle" idx="1"/>
          </p:nvPr>
        </p:nvSpPr>
        <p:spPr>
          <a:xfrm>
            <a:off x="685800" y="3611563"/>
            <a:ext cx="7772400" cy="1200150"/>
          </a:xfrm>
        </p:spPr>
        <p:txBody>
          <a:bodyPr/>
          <a:lstStyle/>
          <a:p>
            <a:pPr marR="0"/>
            <a:r>
              <a:rPr lang="en-US" altLang="en-US" smtClean="0"/>
              <a:t>C++ How to Program, 9/e</a:t>
            </a:r>
          </a:p>
          <a:p>
            <a:pPr marR="0"/>
            <a:endParaRPr lang="en-US" altLang="en-US" smtClean="0"/>
          </a:p>
        </p:txBody>
      </p:sp>
      <p:sp>
        <p:nvSpPr>
          <p:cNvPr id="10244" name="Footer Placeholder 4"/>
          <p:cNvSpPr>
            <a:spLocks noGrp="1"/>
          </p:cNvSpPr>
          <p:nvPr>
            <p:ph type="ftr" sz="quarter" idx="12"/>
          </p:nvPr>
        </p:nvSpPr>
        <p:spPr bwMode="auto">
          <a:xfrm>
            <a:off x="8647113" y="6408738"/>
            <a:ext cx="3667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solidFill>
                  <a:srgbClr val="FFFFFF"/>
                </a:solidFill>
              </a:rPr>
              <a:t>©1992-2014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cpphtp9_16_STL_PT2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cpphtp9_16_STL_PT2_Page_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cpphtp9_16_STL_PT2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p>
        </p:txBody>
      </p:sp>
      <p:sp>
        <p:nvSpPr>
          <p:cNvPr id="80899"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copy_backward</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24 </a:t>
            </a:r>
            <a:r>
              <a:rPr lang="en-US" sz="2500" dirty="0">
                <a:solidFill>
                  <a:srgbClr val="000000"/>
                </a:solidFill>
                <a:latin typeface="Times New Roman" pitchFamily="18" charset="0"/>
              </a:rPr>
              <a:t>uses </a:t>
            </a:r>
            <a:r>
              <a:rPr lang="en-US" sz="2500" dirty="0" smtClean="0">
                <a:solidFill>
                  <a:srgbClr val="000000"/>
                </a:solidFill>
                <a:latin typeface="Times New Roman" pitchFamily="18" charset="0"/>
              </a:rPr>
              <a:t>the </a:t>
            </a:r>
            <a:r>
              <a:rPr lang="en-US" sz="2500" dirty="0" smtClean="0">
                <a:solidFill>
                  <a:srgbClr val="0000FF"/>
                </a:solidFill>
                <a:latin typeface="LucidaSansTypewriter" pitchFamily="49" charset="0"/>
              </a:rPr>
              <a:t>copy_backward</a:t>
            </a:r>
            <a:r>
              <a:rPr lang="en-US" sz="2500" dirty="0" smtClean="0">
                <a:solidFill>
                  <a:srgbClr val="000000"/>
                </a:solidFill>
                <a:latin typeface="Times New Roman" pitchFamily="18" charset="0"/>
              </a:rPr>
              <a:t> algorithm to </a:t>
            </a:r>
            <a:r>
              <a:rPr lang="en-US" sz="2500" dirty="0">
                <a:solidFill>
                  <a:srgbClr val="000000"/>
                </a:solidFill>
                <a:latin typeface="Times New Roman" pitchFamily="18" charset="0"/>
              </a:rPr>
              <a:t>copy elements in the range from </a:t>
            </a:r>
            <a:r>
              <a:rPr lang="en-US" sz="2500" dirty="0" smtClean="0">
                <a:solidFill>
                  <a:srgbClr val="000000"/>
                </a:solidFill>
                <a:latin typeface="Lucida Console" pitchFamily="49" charset="0"/>
              </a:rPr>
              <a:t>a1.cbegin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smtClean="0">
                <a:solidFill>
                  <a:srgbClr val="000000"/>
                </a:solidFill>
                <a:latin typeface="Lucida Console" pitchFamily="49" charset="0"/>
              </a:rPr>
              <a:t>a1.cend</a:t>
            </a:r>
            <a:r>
              <a:rPr lang="en-US" sz="2500" dirty="0">
                <a:solidFill>
                  <a:srgbClr val="000000"/>
                </a:solidFill>
                <a:latin typeface="Lucida Console" pitchFamily="49" charset="0"/>
              </a:rPr>
              <a:t>()</a:t>
            </a:r>
            <a:r>
              <a:rPr lang="en-US" sz="2500" dirty="0">
                <a:solidFill>
                  <a:srgbClr val="000000"/>
                </a:solidFill>
                <a:latin typeface="Times New Roman" pitchFamily="18" charset="0"/>
              </a:rPr>
              <a:t>, placing the elements in </a:t>
            </a:r>
            <a:r>
              <a:rPr lang="en-US" sz="2500" dirty="0">
                <a:solidFill>
                  <a:srgbClr val="000000"/>
                </a:solidFill>
                <a:latin typeface="Lucida Console" pitchFamily="49" charset="0"/>
              </a:rPr>
              <a:t>results</a:t>
            </a:r>
            <a:r>
              <a:rPr lang="en-US" sz="2500" dirty="0">
                <a:solidFill>
                  <a:srgbClr val="000000"/>
                </a:solidFill>
                <a:latin typeface="Times New Roman" pitchFamily="18" charset="0"/>
              </a:rPr>
              <a:t> by starting from the element before </a:t>
            </a:r>
            <a:r>
              <a:rPr lang="en-US" sz="2500" dirty="0">
                <a:solidFill>
                  <a:srgbClr val="000000"/>
                </a:solidFill>
                <a:latin typeface="Lucida Console" pitchFamily="49" charset="0"/>
              </a:rPr>
              <a:t>results.end()</a:t>
            </a:r>
            <a:r>
              <a:rPr lang="en-US" sz="2500" dirty="0">
                <a:solidFill>
                  <a:srgbClr val="000000"/>
                </a:solidFill>
                <a:latin typeface="Times New Roman" pitchFamily="18" charset="0"/>
              </a:rPr>
              <a:t> and working toward the beginning of the </a:t>
            </a:r>
            <a:r>
              <a:rPr lang="en-US" sz="2500" dirty="0" smtClean="0">
                <a:solidFill>
                  <a:srgbClr val="000000"/>
                </a:solidFill>
                <a:latin typeface="Lucida Console" pitchFamily="49" charset="0"/>
              </a:rPr>
              <a:t>array</a:t>
            </a:r>
            <a:r>
              <a:rPr lang="en-US" sz="2500" dirty="0" smtClean="0">
                <a:solidFill>
                  <a:srgbClr val="000000"/>
                </a:solidFill>
                <a:latin typeface="Times New Roman" pitchFamily="18" charset="0"/>
              </a:rPr>
              <a:t>.</a:t>
            </a:r>
            <a:endParaRPr lang="en-US" sz="2500" dirty="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The </a:t>
            </a:r>
            <a:r>
              <a:rPr lang="en-US" sz="2500" dirty="0" smtClean="0">
                <a:solidFill>
                  <a:srgbClr val="000000"/>
                </a:solidFill>
                <a:latin typeface="Times New Roman" pitchFamily="18" charset="0"/>
              </a:rPr>
              <a:t>algorithm returns </a:t>
            </a:r>
            <a:r>
              <a:rPr lang="en-US" sz="2500" dirty="0">
                <a:solidFill>
                  <a:srgbClr val="000000"/>
                </a:solidFill>
                <a:latin typeface="Times New Roman" pitchFamily="18" charset="0"/>
              </a:rPr>
              <a:t>an iterator positioned at the </a:t>
            </a:r>
            <a:r>
              <a:rPr lang="en-US" sz="2500" i="1" dirty="0">
                <a:solidFill>
                  <a:srgbClr val="000000"/>
                </a:solidFill>
                <a:latin typeface="Times New Roman" pitchFamily="18" charset="0"/>
              </a:rPr>
              <a:t>last</a:t>
            </a:r>
            <a:r>
              <a:rPr lang="en-US" sz="2500" dirty="0">
                <a:solidFill>
                  <a:srgbClr val="000000"/>
                </a:solidFill>
                <a:latin typeface="Times New Roman" pitchFamily="18" charset="0"/>
              </a:rPr>
              <a:t> element copied into the </a:t>
            </a:r>
            <a:r>
              <a:rPr lang="en-US" sz="2500" dirty="0">
                <a:solidFill>
                  <a:srgbClr val="000000"/>
                </a:solidFill>
                <a:latin typeface="Lucida Console" pitchFamily="49" charset="0"/>
              </a:rPr>
              <a:t>results</a:t>
            </a:r>
            <a:r>
              <a:rPr lang="en-US" sz="2500" dirty="0">
                <a:solidFill>
                  <a:srgbClr val="000000"/>
                </a:solidFill>
                <a:latin typeface="Times New Roman" pitchFamily="18" charset="0"/>
              </a:rPr>
              <a:t> (i.e., the beginning of </a:t>
            </a:r>
            <a:r>
              <a:rPr lang="en-US" sz="2500" dirty="0">
                <a:solidFill>
                  <a:srgbClr val="000000"/>
                </a:solidFill>
                <a:latin typeface="Lucida Console" pitchFamily="49" charset="0"/>
              </a:rPr>
              <a:t>results</a:t>
            </a:r>
            <a:r>
              <a:rPr lang="en-US" sz="2500" dirty="0">
                <a:solidFill>
                  <a:srgbClr val="000000"/>
                </a:solidFill>
                <a:latin typeface="Times New Roman" pitchFamily="18" charset="0"/>
              </a:rPr>
              <a:t>, because of the backward copy).</a:t>
            </a: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The elements are placed in </a:t>
            </a:r>
            <a:r>
              <a:rPr lang="en-US" sz="2500" dirty="0">
                <a:solidFill>
                  <a:srgbClr val="000000"/>
                </a:solidFill>
                <a:latin typeface="Lucida Console" pitchFamily="49" charset="0"/>
              </a:rPr>
              <a:t>results</a:t>
            </a:r>
            <a:r>
              <a:rPr lang="en-US" sz="2500" dirty="0">
                <a:solidFill>
                  <a:srgbClr val="000000"/>
                </a:solidFill>
                <a:latin typeface="Times New Roman" pitchFamily="18" charset="0"/>
              </a:rPr>
              <a:t> in the same order as </a:t>
            </a:r>
            <a:r>
              <a:rPr lang="en-US" sz="2500" dirty="0" smtClean="0">
                <a:solidFill>
                  <a:srgbClr val="000000"/>
                </a:solidFill>
                <a:latin typeface="Lucida Console" pitchFamily="49" charset="0"/>
              </a:rPr>
              <a:t>a1</a:t>
            </a:r>
            <a:r>
              <a:rPr lang="en-US" sz="2500" dirty="0">
                <a:solidFill>
                  <a:srgbClr val="000000"/>
                </a:solidFill>
                <a:latin typeface="Times New Roman" pitchFamily="18" charset="0"/>
              </a:rPr>
              <a:t>.</a:t>
            </a:r>
          </a:p>
        </p:txBody>
      </p:sp>
      <p:sp>
        <p:nvSpPr>
          <p:cNvPr id="11366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114691" name="Text Placeholder 2"/>
          <p:cNvSpPr>
            <a:spLocks noGrp="1"/>
          </p:cNvSpPr>
          <p:nvPr>
            <p:ph type="body" idx="1"/>
          </p:nvPr>
        </p:nvSpPr>
        <p:spPr/>
        <p:txBody>
          <a:bodyPr/>
          <a:lstStyle/>
          <a:p>
            <a:pPr>
              <a:lnSpc>
                <a:spcPct val="90000"/>
              </a:lnSpc>
            </a:pPr>
            <a:r>
              <a:rPr lang="en-US" altLang="en-US" sz="2500" smtClean="0">
                <a:solidFill>
                  <a:srgbClr val="000000"/>
                </a:solidFill>
                <a:latin typeface="Times New Roman" panose="02020603050405020304" pitchFamily="18" charset="0"/>
              </a:rPr>
              <a:t>This algorithm requires three </a:t>
            </a:r>
            <a:r>
              <a:rPr lang="en-US" altLang="en-US" sz="2500" i="1" smtClean="0">
                <a:solidFill>
                  <a:srgbClr val="000000"/>
                </a:solidFill>
                <a:latin typeface="Times New Roman" panose="02020603050405020304" pitchFamily="18" charset="0"/>
              </a:rPr>
              <a:t>bidirectional iterator </a:t>
            </a:r>
            <a:r>
              <a:rPr lang="en-US" altLang="en-US" sz="2500" smtClean="0">
                <a:solidFill>
                  <a:srgbClr val="000000"/>
                </a:solidFill>
                <a:latin typeface="Times New Roman" panose="02020603050405020304" pitchFamily="18" charset="0"/>
              </a:rPr>
              <a:t>arguments (iterators that can be </a:t>
            </a:r>
            <a:r>
              <a:rPr lang="en-US" altLang="en-US" sz="2500" i="1" smtClean="0">
                <a:solidFill>
                  <a:srgbClr val="000000"/>
                </a:solidFill>
                <a:latin typeface="Times New Roman" panose="02020603050405020304" pitchFamily="18" charset="0"/>
              </a:rPr>
              <a:t>incremented</a:t>
            </a:r>
            <a:r>
              <a:rPr lang="en-US" altLang="en-US" sz="2500" smtClean="0">
                <a:solidFill>
                  <a:srgbClr val="000000"/>
                </a:solidFill>
                <a:latin typeface="Times New Roman" panose="02020603050405020304" pitchFamily="18" charset="0"/>
              </a:rPr>
              <a:t> and </a:t>
            </a:r>
            <a:r>
              <a:rPr lang="en-US" altLang="en-US" sz="2500" i="1" smtClean="0">
                <a:solidFill>
                  <a:srgbClr val="000000"/>
                </a:solidFill>
                <a:latin typeface="Times New Roman" panose="02020603050405020304" pitchFamily="18" charset="0"/>
              </a:rPr>
              <a:t>decremented</a:t>
            </a:r>
            <a:r>
              <a:rPr lang="en-US" altLang="en-US" sz="2500" smtClean="0">
                <a:solidFill>
                  <a:srgbClr val="000000"/>
                </a:solidFill>
                <a:latin typeface="Times New Roman" panose="02020603050405020304" pitchFamily="18" charset="0"/>
              </a:rPr>
              <a:t> to iterate </a:t>
            </a:r>
            <a:r>
              <a:rPr lang="en-US" altLang="en-US" sz="2500" i="1" smtClean="0">
                <a:solidFill>
                  <a:srgbClr val="000000"/>
                </a:solidFill>
                <a:latin typeface="Times New Roman" panose="02020603050405020304" pitchFamily="18" charset="0"/>
              </a:rPr>
              <a:t>forward</a:t>
            </a:r>
            <a:r>
              <a:rPr lang="en-US" altLang="en-US" sz="2500" smtClean="0">
                <a:solidFill>
                  <a:srgbClr val="000000"/>
                </a:solidFill>
                <a:latin typeface="Times New Roman" panose="02020603050405020304" pitchFamily="18" charset="0"/>
              </a:rPr>
              <a:t> and </a:t>
            </a:r>
            <a:r>
              <a:rPr lang="en-US" altLang="en-US" sz="2500" i="1" smtClean="0">
                <a:solidFill>
                  <a:srgbClr val="000000"/>
                </a:solidFill>
                <a:latin typeface="Times New Roman" panose="02020603050405020304" pitchFamily="18" charset="0"/>
              </a:rPr>
              <a:t>backward</a:t>
            </a:r>
            <a:r>
              <a:rPr lang="en-US" altLang="en-US" sz="2500" smtClean="0">
                <a:solidFill>
                  <a:srgbClr val="000000"/>
                </a:solidFill>
                <a:latin typeface="Times New Roman" panose="02020603050405020304" pitchFamily="18" charset="0"/>
              </a:rPr>
              <a:t> through a sequence, respectively).</a:t>
            </a:r>
          </a:p>
          <a:p>
            <a:pPr>
              <a:lnSpc>
                <a:spcPct val="90000"/>
              </a:lnSpc>
            </a:pPr>
            <a:r>
              <a:rPr lang="en-US" altLang="en-US" sz="2500" smtClean="0">
                <a:solidFill>
                  <a:srgbClr val="000000"/>
                </a:solidFill>
                <a:latin typeface="Times New Roman" panose="02020603050405020304" pitchFamily="18" charset="0"/>
              </a:rPr>
              <a:t>One difference between </a:t>
            </a:r>
            <a:r>
              <a:rPr lang="en-US" altLang="en-US" sz="2500" smtClean="0">
                <a:solidFill>
                  <a:srgbClr val="000000"/>
                </a:solidFill>
                <a:latin typeface="Lucida Console" panose="020B0609040504020204" pitchFamily="49" charset="0"/>
              </a:rPr>
              <a:t>copy_backward</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copy</a:t>
            </a:r>
            <a:r>
              <a:rPr lang="en-US" altLang="en-US" sz="2500" smtClean="0">
                <a:solidFill>
                  <a:srgbClr val="000000"/>
                </a:solidFill>
                <a:latin typeface="Times New Roman" panose="02020603050405020304" pitchFamily="18" charset="0"/>
              </a:rPr>
              <a:t> is that the iterator returned from </a:t>
            </a:r>
            <a:r>
              <a:rPr lang="en-US" altLang="en-US" sz="2500" smtClean="0">
                <a:solidFill>
                  <a:srgbClr val="000000"/>
                </a:solidFill>
                <a:latin typeface="Lucida Console" panose="020B0609040504020204" pitchFamily="49" charset="0"/>
              </a:rPr>
              <a:t>copy</a:t>
            </a:r>
            <a:r>
              <a:rPr lang="en-US" altLang="en-US" sz="2500" smtClean="0">
                <a:solidFill>
                  <a:srgbClr val="000000"/>
                </a:solidFill>
                <a:latin typeface="Times New Roman" panose="02020603050405020304" pitchFamily="18" charset="0"/>
              </a:rPr>
              <a:t> is positioned after the last element copied and the one returned from </a:t>
            </a:r>
            <a:r>
              <a:rPr lang="en-US" altLang="en-US" sz="2500" smtClean="0">
                <a:solidFill>
                  <a:srgbClr val="000000"/>
                </a:solidFill>
                <a:latin typeface="Lucida Console" panose="020B0609040504020204" pitchFamily="49" charset="0"/>
              </a:rPr>
              <a:t>copy_backward</a:t>
            </a:r>
            <a:r>
              <a:rPr lang="en-US" altLang="en-US" sz="2500" smtClean="0">
                <a:solidFill>
                  <a:srgbClr val="000000"/>
                </a:solidFill>
                <a:latin typeface="Times New Roman" panose="02020603050405020304" pitchFamily="18" charset="0"/>
              </a:rPr>
              <a:t> is positioned </a:t>
            </a:r>
            <a:r>
              <a:rPr lang="en-US" altLang="en-US" sz="2500" i="1" smtClean="0">
                <a:solidFill>
                  <a:srgbClr val="000000"/>
                </a:solidFill>
                <a:latin typeface="Times New Roman" panose="02020603050405020304" pitchFamily="18" charset="0"/>
              </a:rPr>
              <a:t>at </a:t>
            </a:r>
            <a:r>
              <a:rPr lang="en-US" altLang="en-US" sz="2500" smtClean="0">
                <a:solidFill>
                  <a:srgbClr val="000000"/>
                </a:solidFill>
                <a:latin typeface="Times New Roman" panose="02020603050405020304" pitchFamily="18" charset="0"/>
              </a:rPr>
              <a:t>the last element copied (i.e., the first element in the sequence).</a:t>
            </a:r>
          </a:p>
          <a:p>
            <a:pPr>
              <a:lnSpc>
                <a:spcPct val="90000"/>
              </a:lnSpc>
            </a:pPr>
            <a:r>
              <a:rPr lang="en-US" altLang="en-US" sz="2500" smtClean="0">
                <a:solidFill>
                  <a:srgbClr val="000000"/>
                </a:solidFill>
                <a:latin typeface="Times New Roman" panose="02020603050405020304" pitchFamily="18" charset="0"/>
              </a:rPr>
              <a:t>Also, </a:t>
            </a:r>
            <a:r>
              <a:rPr lang="en-US" altLang="en-US" sz="2500" smtClean="0">
                <a:solidFill>
                  <a:srgbClr val="000000"/>
                </a:solidFill>
                <a:latin typeface="Lucida Console" panose="020B0609040504020204" pitchFamily="49" charset="0"/>
              </a:rPr>
              <a:t>copy_backward</a:t>
            </a:r>
            <a:r>
              <a:rPr lang="en-US" altLang="en-US" sz="2500" smtClean="0">
                <a:solidFill>
                  <a:srgbClr val="000000"/>
                </a:solidFill>
                <a:latin typeface="Times New Roman" panose="02020603050405020304" pitchFamily="18" charset="0"/>
              </a:rPr>
              <a:t> </a:t>
            </a:r>
            <a:r>
              <a:rPr lang="en-US" altLang="en-US" sz="2500" i="1" smtClean="0">
                <a:solidFill>
                  <a:srgbClr val="000000"/>
                </a:solidFill>
                <a:latin typeface="Times New Roman" panose="02020603050405020304" pitchFamily="18" charset="0"/>
              </a:rPr>
              <a:t>can</a:t>
            </a:r>
            <a:r>
              <a:rPr lang="en-US" altLang="en-US" sz="2500" smtClean="0">
                <a:solidFill>
                  <a:srgbClr val="000000"/>
                </a:solidFill>
                <a:latin typeface="Times New Roman" panose="02020603050405020304" pitchFamily="18" charset="0"/>
              </a:rPr>
              <a:t> manipulate </a:t>
            </a:r>
            <a:r>
              <a:rPr lang="en-US" altLang="en-US" sz="2500" i="1" smtClean="0">
                <a:solidFill>
                  <a:srgbClr val="000000"/>
                </a:solidFill>
                <a:latin typeface="Times New Roman" panose="02020603050405020304" pitchFamily="18" charset="0"/>
              </a:rPr>
              <a:t>overlapping</a:t>
            </a:r>
            <a:r>
              <a:rPr lang="en-US" altLang="en-US" sz="2500" smtClean="0">
                <a:solidFill>
                  <a:srgbClr val="000000"/>
                </a:solidFill>
                <a:latin typeface="Times New Roman" panose="02020603050405020304" pitchFamily="18" charset="0"/>
              </a:rPr>
              <a:t> ranges of elements in a container as long as the first element to copy is </a:t>
            </a:r>
            <a:r>
              <a:rPr lang="en-US" altLang="en-US" sz="2500" i="1" smtClean="0">
                <a:solidFill>
                  <a:srgbClr val="000000"/>
                </a:solidFill>
                <a:latin typeface="Times New Roman" panose="02020603050405020304" pitchFamily="18" charset="0"/>
              </a:rPr>
              <a:t>not</a:t>
            </a:r>
            <a:r>
              <a:rPr lang="en-US" altLang="en-US" sz="2500" smtClean="0">
                <a:solidFill>
                  <a:srgbClr val="000000"/>
                </a:solidFill>
                <a:latin typeface="Times New Roman" panose="02020603050405020304" pitchFamily="18" charset="0"/>
              </a:rPr>
              <a:t> in the destination range of elements.</a:t>
            </a:r>
          </a:p>
        </p:txBody>
      </p:sp>
      <p:sp>
        <p:nvSpPr>
          <p:cNvPr id="11469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115715" name="Text Placeholder 2"/>
          <p:cNvSpPr>
            <a:spLocks noGrp="1"/>
          </p:cNvSpPr>
          <p:nvPr>
            <p:ph type="body" idx="1"/>
          </p:nvPr>
        </p:nvSpPr>
        <p:spPr/>
        <p:txBody>
          <a:bodyPr/>
          <a:lstStyle/>
          <a:p>
            <a:pPr>
              <a:lnSpc>
                <a:spcPct val="90000"/>
              </a:lnSpc>
            </a:pPr>
            <a:r>
              <a:rPr lang="en-US" altLang="en-US" sz="2500" smtClean="0">
                <a:solidFill>
                  <a:srgbClr val="000000"/>
                </a:solidFill>
                <a:latin typeface="Times New Roman" panose="02020603050405020304" pitchFamily="18" charset="0"/>
              </a:rPr>
              <a:t>In addition to the </a:t>
            </a:r>
            <a:r>
              <a:rPr lang="en-US" altLang="en-US" sz="2500" smtClean="0">
                <a:solidFill>
                  <a:srgbClr val="000000"/>
                </a:solidFill>
                <a:latin typeface="Lucida Console" panose="020B0609040504020204" pitchFamily="49" charset="0"/>
              </a:rPr>
              <a:t>copy</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copy_backward</a:t>
            </a:r>
            <a:r>
              <a:rPr lang="en-US" altLang="en-US" sz="2500" smtClean="0">
                <a:solidFill>
                  <a:srgbClr val="000000"/>
                </a:solidFill>
                <a:latin typeface="Times New Roman" panose="02020603050405020304" pitchFamily="18" charset="0"/>
              </a:rPr>
              <a:t> algorithms, C++11 now includes the move and </a:t>
            </a:r>
            <a:r>
              <a:rPr lang="en-US" altLang="en-US" sz="2500" smtClean="0">
                <a:solidFill>
                  <a:srgbClr val="000000"/>
                </a:solidFill>
                <a:latin typeface="Lucida Console" panose="020B0609040504020204" pitchFamily="49" charset="0"/>
              </a:rPr>
              <a:t>move_backward</a:t>
            </a:r>
            <a:r>
              <a:rPr lang="en-US" altLang="en-US" sz="2500" smtClean="0">
                <a:solidFill>
                  <a:srgbClr val="000000"/>
                </a:solidFill>
                <a:latin typeface="Times New Roman" panose="02020603050405020304" pitchFamily="18" charset="0"/>
              </a:rPr>
              <a:t> algorithms. </a:t>
            </a:r>
          </a:p>
          <a:p>
            <a:pPr>
              <a:lnSpc>
                <a:spcPct val="90000"/>
              </a:lnSpc>
            </a:pPr>
            <a:r>
              <a:rPr lang="en-US" altLang="en-US" sz="2500" smtClean="0">
                <a:solidFill>
                  <a:srgbClr val="000000"/>
                </a:solidFill>
                <a:latin typeface="Times New Roman" panose="02020603050405020304" pitchFamily="18" charset="0"/>
              </a:rPr>
              <a:t>These use C++11’s new move semantics (discussed in Chapter 24, C++11: Additional Features) to move, rather than copy, objects from one container to another.</a:t>
            </a:r>
          </a:p>
        </p:txBody>
      </p:sp>
      <p:sp>
        <p:nvSpPr>
          <p:cNvPr id="1157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86019" name="Text Placeholder 2"/>
          <p:cNvSpPr>
            <a:spLocks noGrp="1"/>
          </p:cNvSpPr>
          <p:nvPr>
            <p:ph type="body" idx="1"/>
          </p:nvPr>
        </p:nvSpPr>
        <p:spPr/>
        <p:txBody>
          <a:bodyPr>
            <a:normAutofit fontScale="92500" lnSpcReduction="10000"/>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merge</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Lines 31-32 use the </a:t>
            </a:r>
            <a:r>
              <a:rPr lang="en-US" sz="2500" dirty="0" smtClean="0">
                <a:solidFill>
                  <a:srgbClr val="0000FF"/>
                </a:solidFill>
                <a:latin typeface="LucidaSansTypewriter" pitchFamily="49" charset="0"/>
              </a:rPr>
              <a:t>merge</a:t>
            </a:r>
            <a:r>
              <a:rPr lang="en-US" sz="2500" dirty="0" smtClean="0">
                <a:solidFill>
                  <a:srgbClr val="000000"/>
                </a:solidFill>
                <a:latin typeface="Times New Roman" pitchFamily="18" charset="0"/>
              </a:rPr>
              <a:t> algorithm to combine two </a:t>
            </a:r>
            <a:r>
              <a:rPr lang="en-US" sz="2500" i="1" dirty="0" smtClean="0">
                <a:solidFill>
                  <a:srgbClr val="000000"/>
                </a:solidFill>
                <a:latin typeface="Times New Roman" pitchFamily="18" charset="0"/>
              </a:rPr>
              <a:t>sorted ascending sequences </a:t>
            </a:r>
            <a:r>
              <a:rPr lang="en-US" sz="2500" dirty="0" smtClean="0">
                <a:solidFill>
                  <a:srgbClr val="000000"/>
                </a:solidFill>
                <a:latin typeface="Times New Roman" pitchFamily="18" charset="0"/>
              </a:rPr>
              <a:t>of values into a third sorted ascending sequence.</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algorithm requires five iterator arguments.</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first four must be at least </a:t>
            </a:r>
            <a:r>
              <a:rPr lang="en-US" sz="2500" i="1" dirty="0" smtClean="0">
                <a:solidFill>
                  <a:srgbClr val="000000"/>
                </a:solidFill>
                <a:latin typeface="Times New Roman" pitchFamily="18" charset="0"/>
              </a:rPr>
              <a:t>input iterators </a:t>
            </a:r>
            <a:r>
              <a:rPr lang="en-US" sz="2500" dirty="0" smtClean="0">
                <a:solidFill>
                  <a:srgbClr val="000000"/>
                </a:solidFill>
                <a:latin typeface="Times New Roman" pitchFamily="18" charset="0"/>
              </a:rPr>
              <a:t>and the last must be at least an </a:t>
            </a:r>
            <a:r>
              <a:rPr lang="en-US" sz="2500" i="1" dirty="0" smtClean="0">
                <a:solidFill>
                  <a:srgbClr val="000000"/>
                </a:solidFill>
                <a:latin typeface="Times New Roman" pitchFamily="18" charset="0"/>
              </a:rPr>
              <a:t>output iterator</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first two arguments specify the range of elements in the first sorted sequence (</a:t>
            </a:r>
            <a:r>
              <a:rPr lang="en-US" sz="2500" dirty="0" smtClean="0">
                <a:solidFill>
                  <a:srgbClr val="000000"/>
                </a:solidFill>
                <a:latin typeface="Lucida Console" pitchFamily="49" charset="0"/>
              </a:rPr>
              <a:t>a1</a:t>
            </a:r>
            <a:r>
              <a:rPr lang="en-US" sz="2500" dirty="0" smtClean="0">
                <a:solidFill>
                  <a:srgbClr val="000000"/>
                </a:solidFill>
                <a:latin typeface="Times New Roman" pitchFamily="18" charset="0"/>
              </a:rPr>
              <a:t>), the second two arguments specify the range of elements in the second sorted sequence (</a:t>
            </a:r>
            <a:r>
              <a:rPr lang="en-US" sz="2500" dirty="0" smtClean="0">
                <a:solidFill>
                  <a:srgbClr val="000000"/>
                </a:solidFill>
                <a:latin typeface="Lucida Console" pitchFamily="49" charset="0"/>
              </a:rPr>
              <a:t>a2</a:t>
            </a:r>
            <a:r>
              <a:rPr lang="en-US" sz="2500" dirty="0" smtClean="0">
                <a:solidFill>
                  <a:srgbClr val="000000"/>
                </a:solidFill>
                <a:latin typeface="Times New Roman" pitchFamily="18" charset="0"/>
              </a:rPr>
              <a:t>) and the last argument specifies the starting location in the third sequence (</a:t>
            </a:r>
            <a:r>
              <a:rPr lang="en-US" sz="2500" dirty="0" smtClean="0">
                <a:solidFill>
                  <a:srgbClr val="000000"/>
                </a:solidFill>
                <a:latin typeface="Lucida Console" pitchFamily="49" charset="0"/>
              </a:rPr>
              <a:t>results2</a:t>
            </a:r>
            <a:r>
              <a:rPr lang="en-US" sz="2500" dirty="0" smtClean="0">
                <a:solidFill>
                  <a:srgbClr val="000000"/>
                </a:solidFill>
                <a:latin typeface="Times New Roman" pitchFamily="18" charset="0"/>
              </a:rPr>
              <a:t>) where the elements will be merged.</a:t>
            </a: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A second version of this algorithm takes as its sixth argument a </a:t>
            </a:r>
            <a:r>
              <a:rPr lang="en-US" sz="2500" i="1" dirty="0">
                <a:solidFill>
                  <a:srgbClr val="000000"/>
                </a:solidFill>
                <a:latin typeface="Times New Roman" pitchFamily="18" charset="0"/>
              </a:rPr>
              <a:t>binary predicate function </a:t>
            </a:r>
            <a:r>
              <a:rPr lang="en-US" sz="2500" dirty="0">
                <a:solidFill>
                  <a:srgbClr val="000000"/>
                </a:solidFill>
                <a:latin typeface="Times New Roman" pitchFamily="18" charset="0"/>
              </a:rPr>
              <a:t>that specifies the </a:t>
            </a:r>
            <a:r>
              <a:rPr lang="en-US" sz="2500" i="1" dirty="0">
                <a:solidFill>
                  <a:srgbClr val="000000"/>
                </a:solidFill>
                <a:latin typeface="Times New Roman" pitchFamily="18" charset="0"/>
              </a:rPr>
              <a:t>sorting order</a:t>
            </a:r>
            <a:r>
              <a:rPr lang="en-US" sz="2500" dirty="0" smtClean="0">
                <a:solidFill>
                  <a:srgbClr val="000000"/>
                </a:solidFill>
                <a:latin typeface="Times New Roman" pitchFamily="18" charset="0"/>
              </a:rPr>
              <a:t>.</a:t>
            </a:r>
            <a:endParaRPr lang="en-US" sz="2500" dirty="0">
              <a:solidFill>
                <a:srgbClr val="000000"/>
              </a:solidFill>
              <a:latin typeface="Times New Roman" pitchFamily="18" charset="0"/>
            </a:endParaRPr>
          </a:p>
        </p:txBody>
      </p:sp>
      <p:sp>
        <p:nvSpPr>
          <p:cNvPr id="11674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87043"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back_inserter</a:t>
            </a:r>
            <a:r>
              <a:rPr lang="en-US" sz="2500" b="1" i="1" dirty="0">
                <a:solidFill>
                  <a:srgbClr val="000000"/>
                </a:solidFill>
                <a:latin typeface="Times New Roman" pitchFamily="18" charset="0"/>
              </a:rPr>
              <a:t>, </a:t>
            </a:r>
            <a:r>
              <a:rPr lang="en-US" sz="2500" b="1" i="1" dirty="0">
                <a:solidFill>
                  <a:srgbClr val="000000"/>
                </a:solidFill>
                <a:latin typeface="Lucida Console" pitchFamily="49" charset="0"/>
              </a:rPr>
              <a:t>front_inserter</a:t>
            </a:r>
            <a:r>
              <a:rPr lang="en-US" sz="2500" b="1" i="1" dirty="0">
                <a:solidFill>
                  <a:srgbClr val="000000"/>
                </a:solidFill>
                <a:latin typeface="Times New Roman" pitchFamily="18" charset="0"/>
              </a:rPr>
              <a:t> and </a:t>
            </a:r>
            <a:r>
              <a:rPr lang="en-US" sz="2500" b="1" i="1" dirty="0">
                <a:solidFill>
                  <a:srgbClr val="000000"/>
                </a:solidFill>
                <a:latin typeface="Lucida Console" pitchFamily="49" charset="0"/>
              </a:rPr>
              <a:t>inserter</a:t>
            </a:r>
            <a:r>
              <a:rPr lang="en-US" sz="2500" b="1" i="1" dirty="0">
                <a:solidFill>
                  <a:srgbClr val="000000"/>
                </a:solidFill>
                <a:latin typeface="Times New Roman" pitchFamily="18" charset="0"/>
              </a:rPr>
              <a:t> Iterator Adapters</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28 creates the </a:t>
            </a:r>
            <a:r>
              <a:rPr lang="en-US" sz="2500" dirty="0" smtClean="0">
                <a:solidFill>
                  <a:srgbClr val="000000"/>
                </a:solidFill>
                <a:latin typeface="Lucida Console" pitchFamily="49" charset="0"/>
              </a:rPr>
              <a:t>array</a:t>
            </a:r>
            <a:r>
              <a:rPr lang="en-US" sz="2500" dirty="0" smtClean="0">
                <a:solidFill>
                  <a:srgbClr val="000000"/>
                </a:solidFill>
                <a:latin typeface="Times New Roman" pitchFamily="18" charset="0"/>
              </a:rPr>
              <a:t> </a:t>
            </a:r>
            <a:r>
              <a:rPr lang="en-US" sz="2500" dirty="0" smtClean="0">
                <a:solidFill>
                  <a:srgbClr val="000000"/>
                </a:solidFill>
                <a:latin typeface="Lucida Console" pitchFamily="49" charset="0"/>
              </a:rPr>
              <a:t>results2</a:t>
            </a:r>
            <a:r>
              <a:rPr lang="en-US" sz="2500" dirty="0" smtClean="0">
                <a:solidFill>
                  <a:srgbClr val="000000"/>
                </a:solidFill>
                <a:latin typeface="Times New Roman" pitchFamily="18" charset="0"/>
              </a:rPr>
              <a:t> with the number of elements in </a:t>
            </a:r>
            <a:r>
              <a:rPr lang="en-US" sz="2500" dirty="0" smtClean="0">
                <a:solidFill>
                  <a:srgbClr val="000000"/>
                </a:solidFill>
                <a:latin typeface="Lucida Console" pitchFamily="49" charset="0"/>
              </a:rPr>
              <a:t>a1</a:t>
            </a:r>
            <a:r>
              <a:rPr lang="en-US" sz="2500" dirty="0" smtClean="0">
                <a:solidFill>
                  <a:srgbClr val="000000"/>
                </a:solidFill>
                <a:latin typeface="Times New Roman" pitchFamily="18" charset="0"/>
                <a:cs typeface="Times New Roman" pitchFamily="18" charset="0"/>
              </a:rPr>
              <a:t> and </a:t>
            </a:r>
            <a:r>
              <a:rPr lang="en-US" sz="2500" dirty="0" smtClean="0">
                <a:solidFill>
                  <a:srgbClr val="000000"/>
                </a:solidFill>
                <a:latin typeface="Lucida Console" pitchFamily="49" charset="0"/>
              </a:rPr>
              <a:t>a2</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Using the </a:t>
            </a:r>
            <a:r>
              <a:rPr lang="en-US" sz="2500" dirty="0" smtClean="0">
                <a:solidFill>
                  <a:srgbClr val="000000"/>
                </a:solidFill>
                <a:latin typeface="Lucida Console" pitchFamily="49" charset="0"/>
              </a:rPr>
              <a:t>merge</a:t>
            </a:r>
            <a:r>
              <a:rPr lang="en-US" sz="2500" dirty="0" smtClean="0">
                <a:solidFill>
                  <a:srgbClr val="000000"/>
                </a:solidFill>
                <a:latin typeface="Times New Roman" pitchFamily="18" charset="0"/>
              </a:rPr>
              <a:t> algorithm requires that the sequence where the results are stored be at least the size of the sequences being merged.</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If you do not want to allocate the number of elements for the resulting sequence before the </a:t>
            </a:r>
            <a:r>
              <a:rPr lang="en-US" sz="2500" dirty="0" smtClean="0">
                <a:solidFill>
                  <a:srgbClr val="000000"/>
                </a:solidFill>
                <a:latin typeface="Lucida Console" pitchFamily="49" charset="0"/>
              </a:rPr>
              <a:t>merge</a:t>
            </a:r>
            <a:r>
              <a:rPr lang="en-US" sz="2500" dirty="0" smtClean="0">
                <a:solidFill>
                  <a:srgbClr val="000000"/>
                </a:solidFill>
                <a:latin typeface="Times New Roman" pitchFamily="18" charset="0"/>
              </a:rPr>
              <a:t> operation, you can use the following statements:</a:t>
            </a:r>
          </a:p>
          <a:p>
            <a:pPr marL="393192" lvl="1" indent="0" fontAlgn="auto">
              <a:lnSpc>
                <a:spcPct val="80000"/>
              </a:lnSpc>
              <a:spcBef>
                <a:spcPts val="324"/>
              </a:spcBef>
              <a:spcAft>
                <a:spcPts val="0"/>
              </a:spcAft>
              <a:buFont typeface="Verdana"/>
              <a:buNone/>
              <a:defRPr/>
            </a:pPr>
            <a:r>
              <a:rPr lang="en-US" sz="1800" dirty="0" smtClean="0">
                <a:solidFill>
                  <a:srgbClr val="000000"/>
                </a:solidFill>
                <a:latin typeface="Lucida Console" pitchFamily="49" charset="0"/>
              </a:rPr>
              <a:t>vector&lt; </a:t>
            </a:r>
            <a:r>
              <a:rPr lang="en-US" sz="1800" dirty="0" smtClean="0">
                <a:solidFill>
                  <a:srgbClr val="0000FF"/>
                </a:solidFill>
                <a:latin typeface="Lucida Console" pitchFamily="49" charset="0"/>
              </a:rPr>
              <a:t>int</a:t>
            </a:r>
            <a:r>
              <a:rPr lang="en-US" sz="1800" dirty="0" smtClean="0">
                <a:solidFill>
                  <a:srgbClr val="000000"/>
                </a:solidFill>
                <a:latin typeface="Lucida Console" pitchFamily="49" charset="0"/>
              </a:rPr>
              <a:t> &gt; results2;</a:t>
            </a:r>
            <a:br>
              <a:rPr lang="en-US" sz="1800" dirty="0" smtClean="0">
                <a:solidFill>
                  <a:srgbClr val="000000"/>
                </a:solidFill>
                <a:latin typeface="Lucida Console" pitchFamily="49" charset="0"/>
              </a:rPr>
            </a:br>
            <a:r>
              <a:rPr lang="en-US" sz="1800" dirty="0" smtClean="0">
                <a:solidFill>
                  <a:srgbClr val="000000"/>
                </a:solidFill>
                <a:latin typeface="Lucida Console" pitchFamily="49" charset="0"/>
              </a:rPr>
              <a:t>merge( a1.begin(), a1.end(), a2.begin(), a2.end(),</a:t>
            </a:r>
            <a:br>
              <a:rPr lang="en-US" sz="1800" dirty="0" smtClean="0">
                <a:solidFill>
                  <a:srgbClr val="000000"/>
                </a:solidFill>
                <a:latin typeface="Lucida Console" pitchFamily="49" charset="0"/>
              </a:rPr>
            </a:br>
            <a:r>
              <a:rPr lang="en-US" sz="1800" dirty="0" smtClean="0">
                <a:solidFill>
                  <a:srgbClr val="000000"/>
                </a:solidFill>
                <a:latin typeface="Lucida Console" pitchFamily="49" charset="0"/>
              </a:rPr>
              <a:t>   back_inserter( results2 ) ); </a:t>
            </a:r>
          </a:p>
        </p:txBody>
      </p:sp>
      <p:sp>
        <p:nvSpPr>
          <p:cNvPr id="11776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88067" name="Text Placeholder 2"/>
          <p:cNvSpPr>
            <a:spLocks noGrp="1"/>
          </p:cNvSpPr>
          <p:nvPr>
            <p:ph type="body" idx="1"/>
          </p:nvPr>
        </p:nvSpPr>
        <p:spPr/>
        <p:txBody>
          <a:bodyPr>
            <a:normAutofit fontScale="92500" lnSpcReduction="10000"/>
          </a:bodyPr>
          <a:lstStyle/>
          <a:p>
            <a:pPr marL="365760" indent="-256032" fontAlgn="auto">
              <a:spcAft>
                <a:spcPts val="0"/>
              </a:spcAft>
              <a:buFont typeface="Wingdings 3"/>
              <a:buChar char=""/>
              <a:defRPr/>
            </a:pPr>
            <a:r>
              <a:rPr lang="en-US" dirty="0" smtClean="0">
                <a:solidFill>
                  <a:srgbClr val="000000"/>
                </a:solidFill>
                <a:latin typeface="Times New Roman" pitchFamily="18" charset="0"/>
              </a:rPr>
              <a:t>The argument </a:t>
            </a:r>
            <a:r>
              <a:rPr lang="en-US" dirty="0" smtClean="0">
                <a:solidFill>
                  <a:srgbClr val="000000"/>
                </a:solidFill>
                <a:latin typeface="Lucida Console" pitchFamily="49" charset="0"/>
              </a:rPr>
              <a:t>back_inserter(results2)</a:t>
            </a:r>
            <a:r>
              <a:rPr lang="en-US" dirty="0" smtClean="0">
                <a:solidFill>
                  <a:srgbClr val="000000"/>
                </a:solidFill>
                <a:latin typeface="Times New Roman" pitchFamily="18" charset="0"/>
              </a:rPr>
              <a:t> uses function template </a:t>
            </a:r>
            <a:r>
              <a:rPr lang="en-US" dirty="0" smtClean="0">
                <a:solidFill>
                  <a:srgbClr val="0000FF"/>
                </a:solidFill>
                <a:latin typeface="LucidaSansTypewriter" pitchFamily="49" charset="0"/>
              </a:rPr>
              <a:t>back_in-serter</a:t>
            </a:r>
            <a:r>
              <a:rPr lang="en-US" dirty="0" smtClean="0">
                <a:solidFill>
                  <a:srgbClr val="000000"/>
                </a:solidFill>
                <a:latin typeface="Times New Roman" pitchFamily="18" charset="0"/>
              </a:rPr>
              <a:t> (header </a:t>
            </a:r>
            <a:r>
              <a:rPr lang="en-US" dirty="0" smtClean="0">
                <a:solidFill>
                  <a:srgbClr val="000000"/>
                </a:solidFill>
                <a:latin typeface="Lucida Console" pitchFamily="49" charset="0"/>
              </a:rPr>
              <a:t>&lt;iterator&gt;</a:t>
            </a:r>
            <a:r>
              <a:rPr lang="en-US" dirty="0" smtClean="0">
                <a:solidFill>
                  <a:srgbClr val="000000"/>
                </a:solidFill>
                <a:latin typeface="Times New Roman" pitchFamily="18" charset="0"/>
              </a:rPr>
              <a:t>) for the </a:t>
            </a:r>
            <a:r>
              <a:rPr lang="en-US" dirty="0" smtClean="0">
                <a:solidFill>
                  <a:srgbClr val="000000"/>
                </a:solidFill>
                <a:latin typeface="Lucida Console" pitchFamily="49" charset="0"/>
              </a:rPr>
              <a:t>vector</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results2</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A </a:t>
            </a:r>
            <a:r>
              <a:rPr lang="en-US" dirty="0" smtClean="0">
                <a:solidFill>
                  <a:srgbClr val="000000"/>
                </a:solidFill>
                <a:latin typeface="Lucida Console" pitchFamily="49" charset="0"/>
              </a:rPr>
              <a:t>back_in-serter</a:t>
            </a:r>
            <a:r>
              <a:rPr lang="en-US" dirty="0" smtClean="0">
                <a:solidFill>
                  <a:srgbClr val="000000"/>
                </a:solidFill>
                <a:latin typeface="Times New Roman" pitchFamily="18" charset="0"/>
              </a:rPr>
              <a:t> calls the container’s default </a:t>
            </a:r>
            <a:r>
              <a:rPr lang="en-US" dirty="0" smtClean="0">
                <a:solidFill>
                  <a:srgbClr val="000000"/>
                </a:solidFill>
                <a:latin typeface="Lucida Console" pitchFamily="49" charset="0"/>
              </a:rPr>
              <a:t>push_back</a:t>
            </a:r>
            <a:r>
              <a:rPr lang="en-US" dirty="0" smtClean="0">
                <a:solidFill>
                  <a:srgbClr val="000000"/>
                </a:solidFill>
                <a:latin typeface="Times New Roman" pitchFamily="18" charset="0"/>
              </a:rPr>
              <a:t> function to insert an element at the end of the container.</a:t>
            </a:r>
          </a:p>
          <a:p>
            <a:pPr marL="365760" indent="-256032" fontAlgn="auto">
              <a:spcAft>
                <a:spcPts val="0"/>
              </a:spcAft>
              <a:buFont typeface="Wingdings 3"/>
              <a:buChar char=""/>
              <a:defRPr/>
            </a:pPr>
            <a:r>
              <a:rPr lang="en-US" dirty="0" smtClean="0">
                <a:solidFill>
                  <a:srgbClr val="000000"/>
                </a:solidFill>
                <a:latin typeface="Times New Roman" pitchFamily="18" charset="0"/>
              </a:rPr>
              <a:t>If an element is inserted into a container that has no more space available, </a:t>
            </a:r>
            <a:r>
              <a:rPr lang="en-US" i="1" dirty="0" smtClean="0">
                <a:solidFill>
                  <a:srgbClr val="000000"/>
                </a:solidFill>
                <a:latin typeface="Times New Roman" pitchFamily="18" charset="0"/>
              </a:rPr>
              <a:t>the container grows in </a:t>
            </a:r>
            <a:r>
              <a:rPr lang="en-US" i="1" dirty="0">
                <a:solidFill>
                  <a:srgbClr val="000000"/>
                </a:solidFill>
                <a:latin typeface="Times New Roman" pitchFamily="18" charset="0"/>
              </a:rPr>
              <a:t>size</a:t>
            </a:r>
            <a:r>
              <a:rPr lang="en-US" dirty="0">
                <a:solidFill>
                  <a:srgbClr val="000000"/>
                </a:solidFill>
                <a:latin typeface="Times New Roman" pitchFamily="18" charset="0"/>
              </a:rPr>
              <a:t>—which is why we used a </a:t>
            </a:r>
            <a:r>
              <a:rPr lang="en-US" dirty="0">
                <a:solidFill>
                  <a:srgbClr val="000000"/>
                </a:solidFill>
                <a:latin typeface="Lucida Console" pitchFamily="49" charset="0"/>
              </a:rPr>
              <a:t>vector</a:t>
            </a:r>
            <a:r>
              <a:rPr lang="en-US" dirty="0">
                <a:solidFill>
                  <a:srgbClr val="000000"/>
                </a:solidFill>
                <a:latin typeface="Times New Roman" pitchFamily="18" charset="0"/>
              </a:rPr>
              <a:t> in the preceding statements, because </a:t>
            </a:r>
            <a:r>
              <a:rPr lang="en-US" dirty="0">
                <a:solidFill>
                  <a:srgbClr val="000000"/>
                </a:solidFill>
                <a:latin typeface="Lucida Console" pitchFamily="49" charset="0"/>
              </a:rPr>
              <a:t>array</a:t>
            </a:r>
            <a:r>
              <a:rPr lang="en-US" dirty="0">
                <a:solidFill>
                  <a:srgbClr val="000000"/>
                </a:solidFill>
                <a:latin typeface="Times New Roman" pitchFamily="18" charset="0"/>
              </a:rPr>
              <a:t>s are fixed size.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Thus, the number of elements in the container does </a:t>
            </a:r>
            <a:r>
              <a:rPr lang="en-US" i="1" dirty="0" smtClean="0">
                <a:solidFill>
                  <a:srgbClr val="000000"/>
                </a:solidFill>
                <a:latin typeface="Times New Roman" pitchFamily="18" charset="0"/>
              </a:rPr>
              <a:t>not</a:t>
            </a:r>
            <a:r>
              <a:rPr lang="en-US" dirty="0" smtClean="0">
                <a:solidFill>
                  <a:srgbClr val="000000"/>
                </a:solidFill>
                <a:latin typeface="Times New Roman" pitchFamily="18" charset="0"/>
              </a:rPr>
              <a:t> have to be known in advance.</a:t>
            </a:r>
          </a:p>
        </p:txBody>
      </p:sp>
      <p:sp>
        <p:nvSpPr>
          <p:cNvPr id="11878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119811"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There are two other inserters—</a:t>
            </a:r>
            <a:r>
              <a:rPr lang="en-US" altLang="en-US" sz="2500" smtClean="0">
                <a:solidFill>
                  <a:srgbClr val="0000FF"/>
                </a:solidFill>
                <a:latin typeface="LucidaSansTypewriter" pitchFamily="49" charset="0"/>
              </a:rPr>
              <a:t>front_inserter</a:t>
            </a:r>
            <a:r>
              <a:rPr lang="en-US" altLang="en-US" sz="2500" smtClean="0">
                <a:solidFill>
                  <a:srgbClr val="000000"/>
                </a:solidFill>
                <a:latin typeface="Times New Roman" panose="02020603050405020304" pitchFamily="18" charset="0"/>
              </a:rPr>
              <a:t> (uses </a:t>
            </a:r>
            <a:r>
              <a:rPr lang="en-US" altLang="en-US" sz="2500" smtClean="0">
                <a:solidFill>
                  <a:srgbClr val="000000"/>
                </a:solidFill>
                <a:latin typeface="Lucida Console" panose="020B0609040504020204" pitchFamily="49" charset="0"/>
              </a:rPr>
              <a:t>push_front</a:t>
            </a:r>
            <a:r>
              <a:rPr lang="en-US" altLang="en-US" sz="2500" smtClean="0">
                <a:solidFill>
                  <a:srgbClr val="000000"/>
                </a:solidFill>
                <a:latin typeface="Times New Roman" panose="02020603050405020304" pitchFamily="18" charset="0"/>
              </a:rPr>
              <a:t> to insert an element at the </a:t>
            </a:r>
            <a:r>
              <a:rPr lang="en-US" altLang="en-US" sz="2500" i="1" smtClean="0">
                <a:solidFill>
                  <a:srgbClr val="000000"/>
                </a:solidFill>
                <a:latin typeface="Times New Roman" panose="02020603050405020304" pitchFamily="18" charset="0"/>
              </a:rPr>
              <a:t>beginning</a:t>
            </a:r>
            <a:r>
              <a:rPr lang="en-US" altLang="en-US" sz="2500" smtClean="0">
                <a:solidFill>
                  <a:srgbClr val="000000"/>
                </a:solidFill>
                <a:latin typeface="Times New Roman" panose="02020603050405020304" pitchFamily="18" charset="0"/>
              </a:rPr>
              <a:t> of a container specified as its argument) and </a:t>
            </a:r>
            <a:r>
              <a:rPr lang="en-US" altLang="en-US" sz="2500" smtClean="0">
                <a:solidFill>
                  <a:srgbClr val="0000FF"/>
                </a:solidFill>
                <a:latin typeface="LucidaSansTypewriter" pitchFamily="49" charset="0"/>
              </a:rPr>
              <a:t>inserter</a:t>
            </a:r>
            <a:r>
              <a:rPr lang="en-US" altLang="en-US" sz="2500" smtClean="0">
                <a:solidFill>
                  <a:srgbClr val="000000"/>
                </a:solidFill>
                <a:latin typeface="Times New Roman" panose="02020603050405020304" pitchFamily="18" charset="0"/>
              </a:rPr>
              <a:t> (uses </a:t>
            </a:r>
            <a:r>
              <a:rPr lang="en-US" altLang="en-US" sz="2500" smtClean="0">
                <a:solidFill>
                  <a:srgbClr val="000000"/>
                </a:solidFill>
                <a:latin typeface="Lucida Console" panose="020B0609040504020204" pitchFamily="49" charset="0"/>
              </a:rPr>
              <a:t>insert</a:t>
            </a:r>
            <a:r>
              <a:rPr lang="en-US" altLang="en-US" sz="2500" smtClean="0">
                <a:solidFill>
                  <a:srgbClr val="000000"/>
                </a:solidFill>
                <a:latin typeface="Times New Roman" panose="02020603050405020304" pitchFamily="18" charset="0"/>
              </a:rPr>
              <a:t> to insert an element </a:t>
            </a:r>
            <a:r>
              <a:rPr lang="en-US" altLang="en-US" sz="2500" i="1" smtClean="0">
                <a:solidFill>
                  <a:srgbClr val="000000"/>
                </a:solidFill>
                <a:latin typeface="Times New Roman" panose="02020603050405020304" pitchFamily="18" charset="0"/>
              </a:rPr>
              <a:t>at </a:t>
            </a:r>
            <a:r>
              <a:rPr lang="en-US" altLang="en-US" sz="2500" smtClean="0">
                <a:solidFill>
                  <a:srgbClr val="000000"/>
                </a:solidFill>
                <a:latin typeface="Times New Roman" panose="02020603050405020304" pitchFamily="18" charset="0"/>
              </a:rPr>
              <a:t>the iterator supplied as its second argument in the container supplied as its first argument).</a:t>
            </a:r>
          </a:p>
        </p:txBody>
      </p:sp>
      <p:sp>
        <p:nvSpPr>
          <p:cNvPr id="11981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89091"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unique</a:t>
            </a:r>
            <a:r>
              <a:rPr lang="en-US" sz="2500" b="1" i="1" dirty="0">
                <a:solidFill>
                  <a:srgbClr val="000000"/>
                </a:solidFill>
                <a:latin typeface="Times New Roman" pitchFamily="18" charset="0"/>
              </a:rPr>
              <a:t> Algorithm</a:t>
            </a:r>
            <a:endParaRPr lang="en-US" sz="2500" b="1" i="1"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38 </a:t>
            </a:r>
            <a:r>
              <a:rPr lang="en-US" sz="2500" dirty="0">
                <a:solidFill>
                  <a:srgbClr val="000000"/>
                </a:solidFill>
                <a:latin typeface="Times New Roman" pitchFamily="18" charset="0"/>
              </a:rPr>
              <a:t>uses </a:t>
            </a:r>
            <a:r>
              <a:rPr lang="en-US" sz="2500" dirty="0" smtClean="0">
                <a:solidFill>
                  <a:srgbClr val="000000"/>
                </a:solidFill>
                <a:latin typeface="Times New Roman" pitchFamily="18" charset="0"/>
              </a:rPr>
              <a:t>the </a:t>
            </a:r>
            <a:r>
              <a:rPr lang="en-US" sz="2500" dirty="0" smtClean="0">
                <a:solidFill>
                  <a:srgbClr val="0000FF"/>
                </a:solidFill>
                <a:latin typeface="LucidaSansTypewriter" pitchFamily="49" charset="0"/>
              </a:rPr>
              <a:t>unique</a:t>
            </a:r>
            <a:r>
              <a:rPr lang="en-US" sz="2500" dirty="0" smtClean="0">
                <a:solidFill>
                  <a:srgbClr val="000000"/>
                </a:solidFill>
                <a:latin typeface="Times New Roman" pitchFamily="18" charset="0"/>
              </a:rPr>
              <a:t> algorithm on </a:t>
            </a:r>
            <a:r>
              <a:rPr lang="en-US" sz="2500" dirty="0">
                <a:solidFill>
                  <a:srgbClr val="000000"/>
                </a:solidFill>
                <a:latin typeface="Times New Roman" pitchFamily="18" charset="0"/>
              </a:rPr>
              <a:t>the </a:t>
            </a:r>
            <a:r>
              <a:rPr lang="en-US" sz="2500" i="1" dirty="0">
                <a:solidFill>
                  <a:srgbClr val="000000"/>
                </a:solidFill>
                <a:latin typeface="Times New Roman" pitchFamily="18" charset="0"/>
              </a:rPr>
              <a:t>sorted</a:t>
            </a:r>
            <a:r>
              <a:rPr lang="en-US" sz="2500" dirty="0">
                <a:solidFill>
                  <a:srgbClr val="000000"/>
                </a:solidFill>
                <a:latin typeface="Times New Roman" pitchFamily="18" charset="0"/>
              </a:rPr>
              <a:t> sequence of elements in the range from </a:t>
            </a:r>
            <a:r>
              <a:rPr lang="en-US" sz="2500" dirty="0">
                <a:solidFill>
                  <a:srgbClr val="000000"/>
                </a:solidFill>
                <a:latin typeface="Lucida Console" pitchFamily="49" charset="0"/>
              </a:rPr>
              <a:t>results2.begin()</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a:solidFill>
                  <a:srgbClr val="000000"/>
                </a:solidFill>
                <a:latin typeface="Lucida Console" pitchFamily="49" charset="0"/>
              </a:rPr>
              <a:t>results2.end</a:t>
            </a:r>
            <a:r>
              <a:rPr lang="en-US" sz="2500" dirty="0" smtClean="0">
                <a:solidFill>
                  <a:srgbClr val="000000"/>
                </a:solidFill>
                <a:latin typeface="Lucida Console" pitchFamily="49" charset="0"/>
              </a:rPr>
              <a:t>()</a:t>
            </a:r>
            <a:r>
              <a:rPr lang="en-US" sz="2500" dirty="0" smtClean="0">
                <a:solidFill>
                  <a:srgbClr val="000000"/>
                </a:solidFill>
                <a:latin typeface="Times New Roman" pitchFamily="18" charset="0"/>
              </a:rPr>
              <a:t>.</a:t>
            </a:r>
            <a:endParaRPr lang="en-US" sz="2500" dirty="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After this </a:t>
            </a:r>
            <a:r>
              <a:rPr lang="en-US" sz="2500" dirty="0" smtClean="0">
                <a:solidFill>
                  <a:srgbClr val="000000"/>
                </a:solidFill>
                <a:latin typeface="Times New Roman" pitchFamily="18" charset="0"/>
              </a:rPr>
              <a:t>algorithm is </a:t>
            </a:r>
            <a:r>
              <a:rPr lang="en-US" sz="2500" dirty="0">
                <a:solidFill>
                  <a:srgbClr val="000000"/>
                </a:solidFill>
                <a:latin typeface="Times New Roman" pitchFamily="18" charset="0"/>
              </a:rPr>
              <a:t>applied to a sorted sequence with </a:t>
            </a:r>
            <a:r>
              <a:rPr lang="en-US" sz="2500" i="1" dirty="0">
                <a:solidFill>
                  <a:srgbClr val="000000"/>
                </a:solidFill>
                <a:latin typeface="Times New Roman" pitchFamily="18" charset="0"/>
              </a:rPr>
              <a:t>duplicate</a:t>
            </a:r>
            <a:r>
              <a:rPr lang="en-US" sz="2500" dirty="0">
                <a:solidFill>
                  <a:srgbClr val="000000"/>
                </a:solidFill>
                <a:latin typeface="Times New Roman" pitchFamily="18" charset="0"/>
              </a:rPr>
              <a:t> values, only a </a:t>
            </a:r>
            <a:r>
              <a:rPr lang="en-US" sz="2500" i="1" dirty="0">
                <a:solidFill>
                  <a:srgbClr val="000000"/>
                </a:solidFill>
                <a:latin typeface="Times New Roman" pitchFamily="18" charset="0"/>
              </a:rPr>
              <a:t>single</a:t>
            </a:r>
            <a:r>
              <a:rPr lang="en-US" sz="2500" dirty="0">
                <a:solidFill>
                  <a:srgbClr val="000000"/>
                </a:solidFill>
                <a:latin typeface="Times New Roman" pitchFamily="18" charset="0"/>
              </a:rPr>
              <a:t> copy of each value remains in the sequence.</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The </a:t>
            </a:r>
            <a:r>
              <a:rPr lang="en-US" sz="2500" dirty="0" smtClean="0">
                <a:solidFill>
                  <a:srgbClr val="000000"/>
                </a:solidFill>
                <a:latin typeface="Times New Roman" pitchFamily="18" charset="0"/>
              </a:rPr>
              <a:t>algorithm takes </a:t>
            </a:r>
            <a:r>
              <a:rPr lang="en-US" sz="2500" dirty="0">
                <a:solidFill>
                  <a:srgbClr val="000000"/>
                </a:solidFill>
                <a:latin typeface="Times New Roman" pitchFamily="18" charset="0"/>
              </a:rPr>
              <a:t>two arguments that must be at least </a:t>
            </a:r>
            <a:r>
              <a:rPr lang="en-US" sz="2500" i="1" dirty="0">
                <a:solidFill>
                  <a:srgbClr val="000000"/>
                </a:solidFill>
                <a:latin typeface="Times New Roman" pitchFamily="18" charset="0"/>
              </a:rPr>
              <a:t>forward iterators</a:t>
            </a:r>
            <a:r>
              <a:rPr lang="en-US" sz="2500" dirty="0">
                <a:solidFill>
                  <a:srgbClr val="000000"/>
                </a:solidFill>
                <a:latin typeface="Times New Roman" pitchFamily="18" charset="0"/>
              </a:rPr>
              <a:t>.</a:t>
            </a:r>
          </a:p>
        </p:txBody>
      </p:sp>
      <p:sp>
        <p:nvSpPr>
          <p:cNvPr id="1208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cpphtp9_16_STL_PT2_Page_0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121859" name="Text Placeholder 2"/>
          <p:cNvSpPr>
            <a:spLocks noGrp="1"/>
          </p:cNvSpPr>
          <p:nvPr>
            <p:ph type="body" idx="1"/>
          </p:nvPr>
        </p:nvSpPr>
        <p:spPr/>
        <p:txBody>
          <a:bodyPr/>
          <a:lstStyle/>
          <a:p>
            <a:pPr>
              <a:lnSpc>
                <a:spcPct val="90000"/>
              </a:lnSpc>
            </a:pPr>
            <a:r>
              <a:rPr lang="en-US" altLang="en-US" sz="2500" smtClean="0">
                <a:solidFill>
                  <a:srgbClr val="000000"/>
                </a:solidFill>
                <a:latin typeface="Times New Roman" panose="02020603050405020304" pitchFamily="18" charset="0"/>
              </a:rPr>
              <a:t>The algorithm returns an iterator positioned </a:t>
            </a:r>
            <a:r>
              <a:rPr lang="en-US" altLang="en-US" sz="2500" i="1" smtClean="0">
                <a:solidFill>
                  <a:srgbClr val="000000"/>
                </a:solidFill>
                <a:latin typeface="Times New Roman" panose="02020603050405020304" pitchFamily="18" charset="0"/>
              </a:rPr>
              <a:t>after the last element </a:t>
            </a:r>
            <a:r>
              <a:rPr lang="en-US" altLang="en-US" sz="2500" smtClean="0">
                <a:solidFill>
                  <a:srgbClr val="000000"/>
                </a:solidFill>
                <a:latin typeface="Times New Roman" panose="02020603050405020304" pitchFamily="18" charset="0"/>
              </a:rPr>
              <a:t>in the sequence of unique values.</a:t>
            </a:r>
          </a:p>
          <a:p>
            <a:pPr>
              <a:lnSpc>
                <a:spcPct val="90000"/>
              </a:lnSpc>
            </a:pPr>
            <a:r>
              <a:rPr lang="en-US" altLang="en-US" sz="2500" smtClean="0">
                <a:solidFill>
                  <a:srgbClr val="000000"/>
                </a:solidFill>
                <a:latin typeface="Times New Roman" panose="02020603050405020304" pitchFamily="18" charset="0"/>
              </a:rPr>
              <a:t>The values of all elements in the container after the last unique value are </a:t>
            </a:r>
            <a:r>
              <a:rPr lang="en-US" altLang="en-US" sz="2500" i="1" smtClean="0">
                <a:solidFill>
                  <a:srgbClr val="000000"/>
                </a:solidFill>
                <a:latin typeface="Times New Roman" panose="02020603050405020304" pitchFamily="18" charset="0"/>
              </a:rPr>
              <a:t>undefined</a:t>
            </a:r>
            <a:r>
              <a:rPr lang="en-US" altLang="en-US" sz="2500" smtClean="0">
                <a:solidFill>
                  <a:srgbClr val="000000"/>
                </a:solidFill>
                <a:latin typeface="Times New Roman" panose="02020603050405020304" pitchFamily="18" charset="0"/>
              </a:rPr>
              <a:t>.</a:t>
            </a:r>
          </a:p>
          <a:p>
            <a:pPr>
              <a:lnSpc>
                <a:spcPct val="90000"/>
              </a:lnSpc>
            </a:pPr>
            <a:r>
              <a:rPr lang="en-US" altLang="en-US" sz="2500" smtClean="0">
                <a:solidFill>
                  <a:srgbClr val="000000"/>
                </a:solidFill>
                <a:latin typeface="Times New Roman" panose="02020603050405020304" pitchFamily="18" charset="0"/>
              </a:rPr>
              <a:t>A second version of this algorithm takes as a third argument a </a:t>
            </a:r>
            <a:r>
              <a:rPr lang="en-US" altLang="en-US" sz="2500" i="1" smtClean="0">
                <a:solidFill>
                  <a:srgbClr val="000000"/>
                </a:solidFill>
                <a:latin typeface="Times New Roman" panose="02020603050405020304" pitchFamily="18" charset="0"/>
              </a:rPr>
              <a:t>binary predicate function </a:t>
            </a:r>
            <a:r>
              <a:rPr lang="en-US" altLang="en-US" sz="2500" smtClean="0">
                <a:solidFill>
                  <a:srgbClr val="000000"/>
                </a:solidFill>
                <a:latin typeface="Times New Roman" panose="02020603050405020304" pitchFamily="18" charset="0"/>
              </a:rPr>
              <a:t>specifying how to compare two elements for </a:t>
            </a:r>
            <a:r>
              <a:rPr lang="en-US" altLang="en-US" sz="2500" i="1" smtClean="0">
                <a:solidFill>
                  <a:srgbClr val="000000"/>
                </a:solidFill>
                <a:latin typeface="Times New Roman" panose="02020603050405020304" pitchFamily="18" charset="0"/>
              </a:rPr>
              <a:t>equality</a:t>
            </a:r>
            <a:r>
              <a:rPr lang="en-US" altLang="en-US" sz="2500" smtClean="0">
                <a:solidFill>
                  <a:srgbClr val="000000"/>
                </a:solidFill>
                <a:latin typeface="Times New Roman" panose="02020603050405020304" pitchFamily="18" charset="0"/>
              </a:rPr>
              <a:t>.</a:t>
            </a:r>
          </a:p>
        </p:txBody>
      </p:sp>
      <p:sp>
        <p:nvSpPr>
          <p:cNvPr id="1218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90115"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reverse</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44 </a:t>
            </a:r>
            <a:r>
              <a:rPr lang="en-US" sz="2500" dirty="0">
                <a:solidFill>
                  <a:srgbClr val="000000"/>
                </a:solidFill>
                <a:latin typeface="Times New Roman" pitchFamily="18" charset="0"/>
              </a:rPr>
              <a:t>uses </a:t>
            </a:r>
            <a:r>
              <a:rPr lang="en-US" sz="2500" dirty="0" smtClean="0">
                <a:solidFill>
                  <a:srgbClr val="000000"/>
                </a:solidFill>
                <a:latin typeface="Times New Roman" pitchFamily="18" charset="0"/>
              </a:rPr>
              <a:t>the </a:t>
            </a:r>
            <a:r>
              <a:rPr lang="en-US" sz="2500" dirty="0" smtClean="0">
                <a:solidFill>
                  <a:srgbClr val="0000FF"/>
                </a:solidFill>
                <a:latin typeface="LucidaSansTypewriter" pitchFamily="49" charset="0"/>
              </a:rPr>
              <a:t>reverse</a:t>
            </a:r>
            <a:r>
              <a:rPr lang="en-US" sz="2500" dirty="0" smtClean="0">
                <a:solidFill>
                  <a:srgbClr val="000000"/>
                </a:solidFill>
                <a:latin typeface="Times New Roman" pitchFamily="18" charset="0"/>
              </a:rPr>
              <a:t> algorithm to </a:t>
            </a:r>
            <a:r>
              <a:rPr lang="en-US" sz="2500" dirty="0">
                <a:solidFill>
                  <a:srgbClr val="000000"/>
                </a:solidFill>
                <a:latin typeface="Times New Roman" pitchFamily="18" charset="0"/>
              </a:rPr>
              <a:t>reverse all the elements in the range from </a:t>
            </a:r>
            <a:r>
              <a:rPr lang="en-US" sz="2500" dirty="0" smtClean="0">
                <a:solidFill>
                  <a:srgbClr val="000000"/>
                </a:solidFill>
                <a:latin typeface="Lucida Console" pitchFamily="49" charset="0"/>
              </a:rPr>
              <a:t>a1.begin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smtClean="0">
                <a:solidFill>
                  <a:srgbClr val="000000"/>
                </a:solidFill>
                <a:latin typeface="Lucida Console" pitchFamily="49" charset="0"/>
              </a:rPr>
              <a:t>a1.end()</a:t>
            </a:r>
            <a:r>
              <a:rPr lang="en-US" sz="2500" dirty="0" smtClean="0">
                <a:solidFill>
                  <a:srgbClr val="000000"/>
                </a:solidFill>
                <a:latin typeface="Times New Roman" pitchFamily="18" charset="0"/>
              </a:rPr>
              <a:t>.</a:t>
            </a:r>
            <a:endParaRPr lang="en-US" sz="2500" dirty="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The </a:t>
            </a:r>
            <a:r>
              <a:rPr lang="en-US" sz="2500" dirty="0" smtClean="0">
                <a:solidFill>
                  <a:srgbClr val="000000"/>
                </a:solidFill>
                <a:latin typeface="Times New Roman" pitchFamily="18" charset="0"/>
              </a:rPr>
              <a:t>algorithm takes </a:t>
            </a:r>
            <a:r>
              <a:rPr lang="en-US" sz="2500" dirty="0">
                <a:solidFill>
                  <a:srgbClr val="000000"/>
                </a:solidFill>
                <a:latin typeface="Times New Roman" pitchFamily="18" charset="0"/>
              </a:rPr>
              <a:t>two arguments that must be at least </a:t>
            </a:r>
            <a:r>
              <a:rPr lang="en-US" sz="2500" i="1" dirty="0">
                <a:solidFill>
                  <a:srgbClr val="000000"/>
                </a:solidFill>
                <a:latin typeface="Times New Roman" pitchFamily="18" charset="0"/>
              </a:rPr>
              <a:t>bidirectional iterators</a:t>
            </a:r>
            <a:r>
              <a:rPr lang="en-US" sz="2500" dirty="0">
                <a:solidFill>
                  <a:srgbClr val="000000"/>
                </a:solidFill>
                <a:latin typeface="Times New Roman" pitchFamily="18" charset="0"/>
              </a:rPr>
              <a:t>.</a:t>
            </a:r>
          </a:p>
        </p:txBody>
      </p:sp>
      <p:sp>
        <p:nvSpPr>
          <p:cNvPr id="12288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90115" name="Text Placeholder 2"/>
          <p:cNvSpPr>
            <a:spLocks noGrp="1"/>
          </p:cNvSpPr>
          <p:nvPr>
            <p:ph type="body" idx="1"/>
          </p:nvPr>
        </p:nvSpPr>
        <p:spPr/>
        <p:txBody>
          <a:bodyPr>
            <a:normAutofit fontScale="92500" lnSpcReduction="20000"/>
          </a:bodyPr>
          <a:lstStyle/>
          <a:p>
            <a:pPr marL="109728" indent="0" fontAlgn="auto">
              <a:lnSpc>
                <a:spcPct val="90000"/>
              </a:lnSpc>
              <a:spcAft>
                <a:spcPts val="0"/>
              </a:spcAft>
              <a:buFont typeface="Wingdings 3"/>
              <a:buNone/>
              <a:defRPr/>
            </a:pPr>
            <a:r>
              <a:rPr lang="en-US" sz="2500" b="1" i="1" dirty="0">
                <a:solidFill>
                  <a:srgbClr val="000000"/>
                </a:solidFill>
                <a:latin typeface="Times New Roman" pitchFamily="18" charset="0"/>
              </a:rPr>
              <a:t>C++11: </a:t>
            </a:r>
            <a:r>
              <a:rPr lang="en-US" sz="2500" b="1" i="1" dirty="0">
                <a:solidFill>
                  <a:srgbClr val="000000"/>
                </a:solidFill>
                <a:latin typeface="Lucida Console" pitchFamily="49" charset="0"/>
              </a:rPr>
              <a:t>copy_if</a:t>
            </a:r>
            <a:r>
              <a:rPr lang="en-US" sz="2500" b="1" i="1" dirty="0">
                <a:solidFill>
                  <a:srgbClr val="000000"/>
                </a:solidFill>
                <a:latin typeface="Times New Roman" pitchFamily="18" charset="0"/>
              </a:rPr>
              <a:t> and </a:t>
            </a:r>
            <a:r>
              <a:rPr lang="en-US" sz="2500" b="1" i="1" dirty="0">
                <a:solidFill>
                  <a:srgbClr val="000000"/>
                </a:solidFill>
                <a:latin typeface="Lucida Console" pitchFamily="49" charset="0"/>
              </a:rPr>
              <a:t>copy_n</a:t>
            </a:r>
            <a:r>
              <a:rPr lang="en-US" sz="2500" b="1" i="1" dirty="0">
                <a:solidFill>
                  <a:srgbClr val="000000"/>
                </a:solidFill>
                <a:latin typeface="Times New Roman" pitchFamily="18" charset="0"/>
              </a:rPr>
              <a:t> Algorithms</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t>
            </a:r>
            <a:r>
              <a:rPr lang="en-US" sz="2500" dirty="0">
                <a:solidFill>
                  <a:srgbClr val="0000FF"/>
                </a:solidFill>
                <a:latin typeface="Lucida Console" pitchFamily="49" charset="0"/>
              </a:rPr>
              <a:t>copy_if</a:t>
            </a:r>
            <a:r>
              <a:rPr lang="en-US" sz="2500" dirty="0">
                <a:solidFill>
                  <a:srgbClr val="0000FF"/>
                </a:solidFill>
                <a:latin typeface="Times New Roman" pitchFamily="18" charset="0"/>
              </a:rPr>
              <a:t> </a:t>
            </a:r>
            <a:r>
              <a:rPr lang="en-US" sz="2500" dirty="0">
                <a:solidFill>
                  <a:srgbClr val="000000"/>
                </a:solidFill>
                <a:latin typeface="Times New Roman" pitchFamily="18" charset="0"/>
              </a:rPr>
              <a:t>algorithm copies each element from a range if the </a:t>
            </a:r>
            <a:r>
              <a:rPr lang="en-US" sz="2500" i="1" dirty="0">
                <a:solidFill>
                  <a:srgbClr val="000000"/>
                </a:solidFill>
                <a:latin typeface="Times New Roman" pitchFamily="18" charset="0"/>
              </a:rPr>
              <a:t>unary predicate function </a:t>
            </a:r>
            <a:r>
              <a:rPr lang="en-US" sz="2500" dirty="0">
                <a:solidFill>
                  <a:srgbClr val="000000"/>
                </a:solidFill>
                <a:latin typeface="Times New Roman" pitchFamily="18" charset="0"/>
              </a:rPr>
              <a:t>in its fourth argument returns </a:t>
            </a:r>
            <a:r>
              <a:rPr lang="en-US" sz="2500" dirty="0">
                <a:solidFill>
                  <a:srgbClr val="000000"/>
                </a:solidFill>
                <a:latin typeface="Lucida Console" pitchFamily="49" charset="0"/>
              </a:rPr>
              <a:t>true</a:t>
            </a:r>
            <a:r>
              <a:rPr lang="en-US" sz="2500" dirty="0">
                <a:solidFill>
                  <a:srgbClr val="000000"/>
                </a:solidFill>
                <a:latin typeface="Times New Roman" pitchFamily="18" charset="0"/>
              </a:rPr>
              <a:t> for that element. </a:t>
            </a:r>
            <a:endParaRPr lang="en-US" sz="2500"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t>
            </a:r>
            <a:r>
              <a:rPr lang="en-US" sz="2500" dirty="0">
                <a:solidFill>
                  <a:srgbClr val="000000"/>
                </a:solidFill>
                <a:latin typeface="Times New Roman" pitchFamily="18" charset="0"/>
              </a:rPr>
              <a:t>iterators supplied as the first two arguments must be </a:t>
            </a:r>
            <a:r>
              <a:rPr lang="en-US" sz="2500" i="1" dirty="0">
                <a:solidFill>
                  <a:srgbClr val="000000"/>
                </a:solidFill>
                <a:latin typeface="Times New Roman" pitchFamily="18" charset="0"/>
              </a:rPr>
              <a:t>input iterators. </a:t>
            </a:r>
            <a:endParaRPr lang="en-US" sz="2500" i="1"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t>
            </a:r>
            <a:r>
              <a:rPr lang="en-US" sz="2500" dirty="0">
                <a:solidFill>
                  <a:srgbClr val="000000"/>
                </a:solidFill>
                <a:latin typeface="Times New Roman" pitchFamily="18" charset="0"/>
              </a:rPr>
              <a:t>iterator supplied as the third argument must be an </a:t>
            </a:r>
            <a:r>
              <a:rPr lang="en-US" sz="2500" i="1" dirty="0">
                <a:solidFill>
                  <a:srgbClr val="000000"/>
                </a:solidFill>
                <a:latin typeface="Times New Roman" pitchFamily="18" charset="0"/>
              </a:rPr>
              <a:t>output iterator</a:t>
            </a:r>
            <a:r>
              <a:rPr lang="en-US" sz="2500" dirty="0">
                <a:solidFill>
                  <a:srgbClr val="000000"/>
                </a:solidFill>
                <a:latin typeface="Times New Roman" pitchFamily="18" charset="0"/>
              </a:rPr>
              <a:t> so that the element being copied can be assigned to the copy location. </a:t>
            </a:r>
            <a:endParaRPr lang="en-US" sz="2500"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This </a:t>
            </a:r>
            <a:r>
              <a:rPr lang="en-US" sz="2500" dirty="0">
                <a:solidFill>
                  <a:srgbClr val="000000"/>
                </a:solidFill>
                <a:latin typeface="Times New Roman" pitchFamily="18" charset="0"/>
              </a:rPr>
              <a:t>algorithm returns an iterator positioned after the </a:t>
            </a:r>
            <a:r>
              <a:rPr lang="en-US" sz="2500" i="1" dirty="0">
                <a:solidFill>
                  <a:srgbClr val="000000"/>
                </a:solidFill>
                <a:latin typeface="Times New Roman" pitchFamily="18" charset="0"/>
              </a:rPr>
              <a:t>last</a:t>
            </a:r>
            <a:r>
              <a:rPr lang="en-US" sz="2500" dirty="0">
                <a:solidFill>
                  <a:srgbClr val="000000"/>
                </a:solidFill>
                <a:latin typeface="Times New Roman" pitchFamily="18" charset="0"/>
              </a:rPr>
              <a:t> element copied.</a:t>
            </a: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The </a:t>
            </a:r>
            <a:r>
              <a:rPr lang="en-US" sz="2500" dirty="0">
                <a:solidFill>
                  <a:srgbClr val="0000FF"/>
                </a:solidFill>
                <a:latin typeface="Lucida Console" pitchFamily="49" charset="0"/>
              </a:rPr>
              <a:t>copy_n</a:t>
            </a:r>
            <a:r>
              <a:rPr lang="en-US" sz="2500" dirty="0">
                <a:solidFill>
                  <a:srgbClr val="0000FF"/>
                </a:solidFill>
                <a:latin typeface="Times New Roman" pitchFamily="18" charset="0"/>
              </a:rPr>
              <a:t> </a:t>
            </a:r>
            <a:r>
              <a:rPr lang="en-US" sz="2500" dirty="0">
                <a:solidFill>
                  <a:srgbClr val="000000"/>
                </a:solidFill>
                <a:latin typeface="Times New Roman" pitchFamily="18" charset="0"/>
              </a:rPr>
              <a:t>algorithm copies the number of elements specified by its second argument from the location specified by its first argument (an </a:t>
            </a:r>
            <a:r>
              <a:rPr lang="en-US" sz="2500" i="1" dirty="0">
                <a:solidFill>
                  <a:srgbClr val="000000"/>
                </a:solidFill>
                <a:latin typeface="Times New Roman" pitchFamily="18" charset="0"/>
              </a:rPr>
              <a:t>input iterator</a:t>
            </a:r>
            <a:r>
              <a:rPr lang="en-US" sz="2500" dirty="0">
                <a:solidFill>
                  <a:srgbClr val="000000"/>
                </a:solidFill>
                <a:latin typeface="Times New Roman" pitchFamily="18" charset="0"/>
              </a:rPr>
              <a:t>). </a:t>
            </a:r>
            <a:endParaRPr lang="en-US" sz="2500"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t>
            </a:r>
            <a:r>
              <a:rPr lang="en-US" sz="2500" dirty="0">
                <a:solidFill>
                  <a:srgbClr val="000000"/>
                </a:solidFill>
                <a:latin typeface="Times New Roman" pitchFamily="18" charset="0"/>
              </a:rPr>
              <a:t>elements are output to the location specified by its third argument (an </a:t>
            </a:r>
            <a:r>
              <a:rPr lang="en-US" sz="2500" i="1" dirty="0">
                <a:solidFill>
                  <a:srgbClr val="000000"/>
                </a:solidFill>
                <a:latin typeface="Times New Roman" pitchFamily="18" charset="0"/>
              </a:rPr>
              <a:t>output iterator</a:t>
            </a:r>
            <a:r>
              <a:rPr lang="en-US" sz="2500" dirty="0">
                <a:solidFill>
                  <a:srgbClr val="000000"/>
                </a:solidFill>
                <a:latin typeface="Times New Roman" pitchFamily="18" charset="0"/>
              </a:rPr>
              <a:t>). </a:t>
            </a:r>
          </a:p>
        </p:txBody>
      </p:sp>
      <p:sp>
        <p:nvSpPr>
          <p:cNvPr id="12390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16.3.9 </a:t>
            </a:r>
            <a:r>
              <a:rPr lang="en-US" dirty="0" smtClean="0">
                <a:solidFill>
                  <a:srgbClr val="33B38C"/>
                </a:solidFill>
                <a:latin typeface="Lucida Console"/>
              </a:rPr>
              <a:t>inplace_merge</a:t>
            </a:r>
            <a:r>
              <a:rPr lang="en-US" dirty="0" smtClean="0">
                <a:solidFill>
                  <a:srgbClr val="33B38C"/>
                </a:solidFill>
                <a:latin typeface="Arial"/>
              </a:rPr>
              <a:t>, </a:t>
            </a:r>
            <a:r>
              <a:rPr lang="en-US" dirty="0" smtClean="0">
                <a:solidFill>
                  <a:srgbClr val="33B38C"/>
                </a:solidFill>
                <a:latin typeface="Lucida Console"/>
              </a:rPr>
              <a:t>unique_copy</a:t>
            </a:r>
            <a:r>
              <a:rPr lang="en-US" dirty="0" smtClean="0">
                <a:solidFill>
                  <a:srgbClr val="33B38C"/>
                </a:solidFill>
                <a:latin typeface="Arial"/>
              </a:rPr>
              <a:t> and </a:t>
            </a:r>
            <a:r>
              <a:rPr lang="en-US" dirty="0" smtClean="0">
                <a:solidFill>
                  <a:srgbClr val="33B38C"/>
                </a:solidFill>
                <a:latin typeface="Lucida Console"/>
              </a:rPr>
              <a:t>reverse_copy</a:t>
            </a:r>
          </a:p>
        </p:txBody>
      </p:sp>
      <p:sp>
        <p:nvSpPr>
          <p:cNvPr id="124931"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Figure 16.9 demonstrates algorithms </a:t>
            </a:r>
            <a:r>
              <a:rPr lang="en-US" altLang="en-US" sz="2500" smtClean="0">
                <a:solidFill>
                  <a:srgbClr val="000000"/>
                </a:solidFill>
                <a:latin typeface="Lucida Console" panose="020B0609040504020204" pitchFamily="49" charset="0"/>
              </a:rPr>
              <a:t>inplace_merge</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unique_copy</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reverse_copy</a:t>
            </a:r>
            <a:r>
              <a:rPr lang="en-US" altLang="en-US" sz="2500" smtClean="0">
                <a:solidFill>
                  <a:srgbClr val="000000"/>
                </a:solidFill>
                <a:latin typeface="Times New Roman" panose="02020603050405020304" pitchFamily="18" charset="0"/>
              </a:rPr>
              <a:t>.</a:t>
            </a:r>
          </a:p>
        </p:txBody>
      </p:sp>
      <p:sp>
        <p:nvSpPr>
          <p:cNvPr id="12493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cpphtp9_16_STL_PT2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 descr="cpphtp9_16_STL_PT2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1" descr="cpphtp9_16_STL_PT2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16.3.9 </a:t>
            </a:r>
            <a:r>
              <a:rPr lang="en-US" dirty="0" smtClean="0">
                <a:solidFill>
                  <a:srgbClr val="33B38C"/>
                </a:solidFill>
                <a:latin typeface="Lucida Console"/>
              </a:rPr>
              <a:t>inplace_merge</a:t>
            </a:r>
            <a:r>
              <a:rPr lang="en-US" dirty="0" smtClean="0">
                <a:solidFill>
                  <a:srgbClr val="33B38C"/>
                </a:solidFill>
                <a:latin typeface="Arial"/>
              </a:rPr>
              <a:t>, </a:t>
            </a:r>
            <a:r>
              <a:rPr lang="en-US" dirty="0" smtClean="0">
                <a:solidFill>
                  <a:srgbClr val="33B38C"/>
                </a:solidFill>
                <a:latin typeface="Lucida Console"/>
              </a:rPr>
              <a:t>unique_copy</a:t>
            </a:r>
            <a:r>
              <a:rPr lang="en-US" dirty="0" smtClean="0">
                <a:solidFill>
                  <a:srgbClr val="33B38C"/>
                </a:solidFill>
                <a:latin typeface="Arial"/>
              </a:rPr>
              <a:t> and </a:t>
            </a:r>
            <a:r>
              <a:rPr lang="en-US" dirty="0" smtClean="0">
                <a:solidFill>
                  <a:srgbClr val="33B38C"/>
                </a:solidFill>
                <a:latin typeface="Lucida Console"/>
              </a:rPr>
              <a:t>reverse_copy</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95235"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inplace_merge</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21 </a:t>
            </a:r>
            <a:r>
              <a:rPr lang="en-US" sz="2500" dirty="0">
                <a:solidFill>
                  <a:srgbClr val="000000"/>
                </a:solidFill>
                <a:latin typeface="Times New Roman" pitchFamily="18" charset="0"/>
              </a:rPr>
              <a:t>uses </a:t>
            </a:r>
            <a:r>
              <a:rPr lang="en-US" sz="2500" dirty="0" smtClean="0">
                <a:solidFill>
                  <a:srgbClr val="000000"/>
                </a:solidFill>
                <a:latin typeface="Times New Roman" pitchFamily="18" charset="0"/>
              </a:rPr>
              <a:t>the </a:t>
            </a:r>
            <a:r>
              <a:rPr lang="en-US" sz="2500" dirty="0">
                <a:solidFill>
                  <a:srgbClr val="0000FF"/>
                </a:solidFill>
                <a:latin typeface="LucidaSansTypewriter" pitchFamily="49" charset="0"/>
              </a:rPr>
              <a:t>inplace_merge</a:t>
            </a:r>
            <a:r>
              <a:rPr lang="en-US" sz="2500" dirty="0">
                <a:solidFill>
                  <a:srgbClr val="000000"/>
                </a:solidFill>
                <a:latin typeface="Times New Roman" pitchFamily="18" charset="0"/>
              </a:rPr>
              <a:t> </a:t>
            </a:r>
            <a:r>
              <a:rPr lang="en-US" sz="2500" dirty="0" smtClean="0">
                <a:solidFill>
                  <a:srgbClr val="000000"/>
                </a:solidFill>
                <a:latin typeface="Times New Roman" pitchFamily="18" charset="0"/>
              </a:rPr>
              <a:t>algorithm to </a:t>
            </a:r>
            <a:r>
              <a:rPr lang="en-US" sz="2500" dirty="0">
                <a:solidFill>
                  <a:srgbClr val="000000"/>
                </a:solidFill>
                <a:latin typeface="Times New Roman" pitchFamily="18" charset="0"/>
              </a:rPr>
              <a:t>merge two </a:t>
            </a:r>
            <a:r>
              <a:rPr lang="en-US" sz="2500" i="1" dirty="0">
                <a:solidFill>
                  <a:srgbClr val="000000"/>
                </a:solidFill>
                <a:latin typeface="Times New Roman" pitchFamily="18" charset="0"/>
              </a:rPr>
              <a:t>sorted sequences </a:t>
            </a:r>
            <a:r>
              <a:rPr lang="en-US" sz="2500" dirty="0">
                <a:solidFill>
                  <a:srgbClr val="000000"/>
                </a:solidFill>
                <a:latin typeface="Times New Roman" pitchFamily="18" charset="0"/>
              </a:rPr>
              <a:t>of elements in the </a:t>
            </a:r>
            <a:r>
              <a:rPr lang="en-US" sz="2500" i="1" dirty="0">
                <a:solidFill>
                  <a:srgbClr val="000000"/>
                </a:solidFill>
                <a:latin typeface="Times New Roman" pitchFamily="18" charset="0"/>
              </a:rPr>
              <a:t>same</a:t>
            </a:r>
            <a:r>
              <a:rPr lang="en-US" sz="2500" dirty="0">
                <a:solidFill>
                  <a:srgbClr val="000000"/>
                </a:solidFill>
                <a:latin typeface="Times New Roman" pitchFamily="18" charset="0"/>
              </a:rPr>
              <a:t> container.</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In this example, the elements from </a:t>
            </a:r>
            <a:r>
              <a:rPr lang="en-US" sz="2500" dirty="0" smtClean="0">
                <a:solidFill>
                  <a:srgbClr val="000000"/>
                </a:solidFill>
                <a:latin typeface="Lucida Console" pitchFamily="49" charset="0"/>
              </a:rPr>
              <a:t>a1.begin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smtClean="0">
                <a:solidFill>
                  <a:srgbClr val="000000"/>
                </a:solidFill>
                <a:latin typeface="Lucida Console" pitchFamily="49" charset="0"/>
              </a:rPr>
              <a:t>a1.begin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a:t>
            </a:r>
            <a:r>
              <a:rPr lang="en-US" sz="2500" dirty="0">
                <a:solidFill>
                  <a:srgbClr val="000000"/>
                </a:solidFill>
                <a:latin typeface="Lucida Console" pitchFamily="49" charset="0"/>
              </a:rPr>
              <a:t>+</a:t>
            </a:r>
            <a:r>
              <a:rPr lang="en-US" sz="2500" dirty="0">
                <a:solidFill>
                  <a:srgbClr val="000000"/>
                </a:solidFill>
                <a:latin typeface="Times New Roman" pitchFamily="18" charset="0"/>
              </a:rPr>
              <a:t> </a:t>
            </a:r>
            <a:r>
              <a:rPr lang="en-US" sz="2500" dirty="0">
                <a:solidFill>
                  <a:srgbClr val="000000"/>
                </a:solidFill>
                <a:latin typeface="Lucida Console" pitchFamily="49" charset="0"/>
              </a:rPr>
              <a:t>5</a:t>
            </a:r>
            <a:r>
              <a:rPr lang="en-US" sz="2500" dirty="0">
                <a:solidFill>
                  <a:srgbClr val="000000"/>
                </a:solidFill>
                <a:latin typeface="Times New Roman" pitchFamily="18" charset="0"/>
              </a:rPr>
              <a:t> are merged with the elements from </a:t>
            </a:r>
            <a:r>
              <a:rPr lang="en-US" sz="2500" dirty="0" smtClean="0">
                <a:solidFill>
                  <a:srgbClr val="000000"/>
                </a:solidFill>
                <a:latin typeface="Lucida Console" pitchFamily="49" charset="0"/>
              </a:rPr>
              <a:t>a1.begin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a:t>
            </a:r>
            <a:r>
              <a:rPr lang="en-US" sz="2500" dirty="0">
                <a:solidFill>
                  <a:srgbClr val="000000"/>
                </a:solidFill>
                <a:latin typeface="Lucida Console" pitchFamily="49" charset="0"/>
              </a:rPr>
              <a:t>+</a:t>
            </a:r>
            <a:r>
              <a:rPr lang="en-US" sz="2500" dirty="0">
                <a:solidFill>
                  <a:srgbClr val="000000"/>
                </a:solidFill>
                <a:latin typeface="Times New Roman" pitchFamily="18" charset="0"/>
              </a:rPr>
              <a:t> </a:t>
            </a:r>
            <a:r>
              <a:rPr lang="en-US" sz="2500" dirty="0">
                <a:solidFill>
                  <a:srgbClr val="000000"/>
                </a:solidFill>
                <a:latin typeface="Lucida Console" pitchFamily="49" charset="0"/>
              </a:rPr>
              <a:t>5</a:t>
            </a:r>
            <a:r>
              <a:rPr lang="en-US" sz="2500" dirty="0">
                <a:solidFill>
                  <a:srgbClr val="000000"/>
                </a:solidFill>
                <a:latin typeface="Times New Roman" pitchFamily="18" charset="0"/>
              </a:rPr>
              <a:t> up to, but not including, </a:t>
            </a:r>
            <a:r>
              <a:rPr lang="en-US" sz="2500" dirty="0" smtClean="0">
                <a:solidFill>
                  <a:srgbClr val="000000"/>
                </a:solidFill>
                <a:latin typeface="Lucida Console" pitchFamily="49" charset="0"/>
              </a:rPr>
              <a:t>a1.end</a:t>
            </a:r>
            <a:r>
              <a:rPr lang="en-US" sz="2500" dirty="0">
                <a:solidFill>
                  <a:srgbClr val="000000"/>
                </a:solidFill>
                <a:latin typeface="Lucida Console" pitchFamily="49" charset="0"/>
              </a:rPr>
              <a:t>()</a:t>
            </a:r>
            <a:r>
              <a:rPr lang="en-US" sz="2500" dirty="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This </a:t>
            </a:r>
            <a:r>
              <a:rPr lang="en-US" sz="2500" dirty="0" smtClean="0">
                <a:solidFill>
                  <a:srgbClr val="000000"/>
                </a:solidFill>
                <a:latin typeface="Times New Roman" pitchFamily="18" charset="0"/>
              </a:rPr>
              <a:t>algorithm requires </a:t>
            </a:r>
            <a:r>
              <a:rPr lang="en-US" sz="2500" dirty="0">
                <a:solidFill>
                  <a:srgbClr val="000000"/>
                </a:solidFill>
                <a:latin typeface="Times New Roman" pitchFamily="18" charset="0"/>
              </a:rPr>
              <a:t>its three iterator arguments to be at least </a:t>
            </a:r>
            <a:r>
              <a:rPr lang="en-US" sz="2500" i="1" dirty="0">
                <a:solidFill>
                  <a:srgbClr val="000000"/>
                </a:solidFill>
                <a:latin typeface="Times New Roman" pitchFamily="18" charset="0"/>
              </a:rPr>
              <a:t>bidirectional iterators</a:t>
            </a:r>
            <a:r>
              <a:rPr lang="en-US" sz="2500" dirty="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A second version of this </a:t>
            </a:r>
            <a:r>
              <a:rPr lang="en-US" sz="2500" dirty="0" smtClean="0">
                <a:solidFill>
                  <a:srgbClr val="000000"/>
                </a:solidFill>
                <a:latin typeface="Times New Roman" pitchFamily="18" charset="0"/>
              </a:rPr>
              <a:t>algorithm takes </a:t>
            </a:r>
            <a:r>
              <a:rPr lang="en-US" sz="2500" dirty="0">
                <a:solidFill>
                  <a:srgbClr val="000000"/>
                </a:solidFill>
                <a:latin typeface="Times New Roman" pitchFamily="18" charset="0"/>
              </a:rPr>
              <a:t>as a fourth argument a </a:t>
            </a:r>
            <a:r>
              <a:rPr lang="en-US" sz="2500" i="1" dirty="0">
                <a:solidFill>
                  <a:srgbClr val="000000"/>
                </a:solidFill>
                <a:latin typeface="Times New Roman" pitchFamily="18" charset="0"/>
              </a:rPr>
              <a:t>binary predicate function </a:t>
            </a:r>
            <a:r>
              <a:rPr lang="en-US" sz="2500" dirty="0">
                <a:solidFill>
                  <a:srgbClr val="000000"/>
                </a:solidFill>
                <a:latin typeface="Times New Roman" pitchFamily="18" charset="0"/>
              </a:rPr>
              <a:t>for comparing elements in the two sequences.</a:t>
            </a:r>
          </a:p>
        </p:txBody>
      </p:sp>
      <p:sp>
        <p:nvSpPr>
          <p:cNvPr id="12902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16.3.9 </a:t>
            </a:r>
            <a:r>
              <a:rPr lang="en-US" dirty="0" smtClean="0">
                <a:solidFill>
                  <a:srgbClr val="33B38C"/>
                </a:solidFill>
                <a:latin typeface="Lucida Console"/>
              </a:rPr>
              <a:t>inplace_merge</a:t>
            </a:r>
            <a:r>
              <a:rPr lang="en-US" dirty="0" smtClean="0">
                <a:solidFill>
                  <a:srgbClr val="33B38C"/>
                </a:solidFill>
                <a:latin typeface="Arial"/>
              </a:rPr>
              <a:t>, </a:t>
            </a:r>
            <a:r>
              <a:rPr lang="en-US" dirty="0" smtClean="0">
                <a:solidFill>
                  <a:srgbClr val="33B38C"/>
                </a:solidFill>
                <a:latin typeface="Lucida Console"/>
              </a:rPr>
              <a:t>unique_copy</a:t>
            </a:r>
            <a:r>
              <a:rPr lang="en-US" dirty="0" smtClean="0">
                <a:solidFill>
                  <a:srgbClr val="33B38C"/>
                </a:solidFill>
                <a:latin typeface="Arial"/>
              </a:rPr>
              <a:t> and </a:t>
            </a:r>
            <a:r>
              <a:rPr lang="en-US" dirty="0" smtClean="0">
                <a:solidFill>
                  <a:srgbClr val="33B38C"/>
                </a:solidFill>
                <a:latin typeface="Lucida Console"/>
              </a:rPr>
              <a:t>reverse_copy</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95235" name="Text Placeholder 2"/>
          <p:cNvSpPr>
            <a:spLocks noGrp="1"/>
          </p:cNvSpPr>
          <p:nvPr>
            <p:ph type="body" idx="1"/>
          </p:nvPr>
        </p:nvSpPr>
        <p:spPr/>
        <p:txBody>
          <a:bodyPr>
            <a:normAutofit fontScale="92500"/>
          </a:bodyPr>
          <a:lstStyle/>
          <a:p>
            <a:pPr marL="109728" indent="0" fontAlgn="auto">
              <a:spcAft>
                <a:spcPts val="0"/>
              </a:spcAft>
              <a:buFont typeface="Wingdings 3"/>
              <a:buNone/>
              <a:defRPr/>
            </a:pPr>
            <a:r>
              <a:rPr lang="en-US" sz="2500" b="1" i="1" dirty="0">
                <a:solidFill>
                  <a:srgbClr val="000000"/>
                </a:solidFill>
                <a:latin typeface="Lucida Console" pitchFamily="49" charset="0"/>
              </a:rPr>
              <a:t>unique_copy</a:t>
            </a:r>
            <a:r>
              <a:rPr lang="en-US" sz="2500" b="1" i="1" dirty="0">
                <a:solidFill>
                  <a:srgbClr val="000000"/>
                </a:solidFill>
                <a:latin typeface="Times New Roman" pitchFamily="18" charset="0"/>
              </a:rPr>
              <a:t> Algorithm</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Line 29 uses the </a:t>
            </a:r>
            <a:r>
              <a:rPr lang="en-US" sz="2500" dirty="0" smtClean="0">
                <a:solidFill>
                  <a:srgbClr val="0000FF"/>
                </a:solidFill>
                <a:latin typeface="LucidaSansTypewriter" pitchFamily="49" charset="0"/>
              </a:rPr>
              <a:t>unique_copy</a:t>
            </a:r>
            <a:r>
              <a:rPr lang="en-US" sz="2500" dirty="0" smtClean="0">
                <a:solidFill>
                  <a:srgbClr val="000000"/>
                </a:solidFill>
                <a:latin typeface="Times New Roman" pitchFamily="18" charset="0"/>
              </a:rPr>
              <a:t> algorithm to make a copy of all the unique elements in the sorted sequence of values from </a:t>
            </a:r>
            <a:r>
              <a:rPr lang="en-US" sz="2500" dirty="0" smtClean="0">
                <a:solidFill>
                  <a:srgbClr val="000000"/>
                </a:solidFill>
                <a:latin typeface="Lucida Console" pitchFamily="49" charset="0"/>
              </a:rPr>
              <a:t>a1.cbegin()</a:t>
            </a:r>
            <a:r>
              <a:rPr lang="en-US" sz="2500" dirty="0" smtClean="0">
                <a:solidFill>
                  <a:srgbClr val="000000"/>
                </a:solidFill>
                <a:latin typeface="Times New Roman" pitchFamily="18" charset="0"/>
              </a:rPr>
              <a:t> up to, but not including, </a:t>
            </a:r>
            <a:r>
              <a:rPr lang="en-US" sz="2500" dirty="0" smtClean="0">
                <a:solidFill>
                  <a:srgbClr val="000000"/>
                </a:solidFill>
                <a:latin typeface="Lucida Console" pitchFamily="49" charset="0"/>
              </a:rPr>
              <a:t>a1.cend()</a:t>
            </a:r>
            <a:r>
              <a:rPr lang="en-US" sz="2500" dirty="0" smtClean="0">
                <a:solidFill>
                  <a:srgbClr val="000000"/>
                </a:solidFill>
                <a:latin typeface="Times New Roman" pitchFamily="18" charset="0"/>
              </a:rPr>
              <a:t>.</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The copied elements are placed into </a:t>
            </a:r>
            <a:r>
              <a:rPr lang="en-US" sz="2500" dirty="0" smtClean="0">
                <a:solidFill>
                  <a:srgbClr val="000000"/>
                </a:solidFill>
                <a:latin typeface="Lucida Console" pitchFamily="49" charset="0"/>
              </a:rPr>
              <a:t>vector</a:t>
            </a:r>
            <a:r>
              <a:rPr lang="en-US" sz="2500" dirty="0" smtClean="0">
                <a:solidFill>
                  <a:srgbClr val="000000"/>
                </a:solidFill>
                <a:latin typeface="Times New Roman" pitchFamily="18" charset="0"/>
              </a:rPr>
              <a:t> </a:t>
            </a:r>
            <a:r>
              <a:rPr lang="en-US" sz="2500" dirty="0" smtClean="0">
                <a:solidFill>
                  <a:srgbClr val="000000"/>
                </a:solidFill>
                <a:latin typeface="Lucida Console" pitchFamily="49" charset="0"/>
              </a:rPr>
              <a:t>results1</a:t>
            </a:r>
            <a:r>
              <a:rPr lang="en-US" sz="2500" dirty="0" smtClean="0">
                <a:solidFill>
                  <a:srgbClr val="000000"/>
                </a:solidFill>
                <a:latin typeface="Times New Roman" pitchFamily="18" charset="0"/>
              </a:rPr>
              <a:t>.</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The first two arguments must be at least </a:t>
            </a:r>
            <a:r>
              <a:rPr lang="en-US" sz="2500" i="1" dirty="0" smtClean="0">
                <a:solidFill>
                  <a:srgbClr val="000000"/>
                </a:solidFill>
                <a:latin typeface="Times New Roman" pitchFamily="18" charset="0"/>
              </a:rPr>
              <a:t>input iterators </a:t>
            </a:r>
            <a:r>
              <a:rPr lang="en-US" sz="2500" dirty="0" smtClean="0">
                <a:solidFill>
                  <a:srgbClr val="000000"/>
                </a:solidFill>
                <a:latin typeface="Times New Roman" pitchFamily="18" charset="0"/>
              </a:rPr>
              <a:t>and the last must be at least an output iterator.</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In this example, we did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preallocate enough elements in </a:t>
            </a:r>
            <a:r>
              <a:rPr lang="en-US" sz="2500" dirty="0" smtClean="0">
                <a:solidFill>
                  <a:srgbClr val="000000"/>
                </a:solidFill>
                <a:latin typeface="Lucida Console" pitchFamily="49" charset="0"/>
              </a:rPr>
              <a:t>results1</a:t>
            </a:r>
            <a:r>
              <a:rPr lang="en-US" sz="2500" dirty="0" smtClean="0">
                <a:solidFill>
                  <a:srgbClr val="000000"/>
                </a:solidFill>
                <a:latin typeface="Times New Roman" pitchFamily="18" charset="0"/>
              </a:rPr>
              <a:t> to store all the elements copied from </a:t>
            </a:r>
            <a:r>
              <a:rPr lang="en-US" sz="2500" dirty="0" smtClean="0">
                <a:solidFill>
                  <a:srgbClr val="000000"/>
                </a:solidFill>
                <a:latin typeface="Lucida Console" pitchFamily="49" charset="0"/>
              </a:rPr>
              <a:t>a1</a:t>
            </a:r>
            <a:r>
              <a:rPr lang="en-US" sz="2500" dirty="0" smtClean="0">
                <a:solidFill>
                  <a:srgbClr val="000000"/>
                </a:solidFill>
                <a:latin typeface="Times New Roman" pitchFamily="18" charset="0"/>
              </a:rPr>
              <a:t>.</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Instead, we use function </a:t>
            </a:r>
            <a:r>
              <a:rPr lang="en-US" sz="2500" dirty="0" smtClean="0">
                <a:solidFill>
                  <a:srgbClr val="000000"/>
                </a:solidFill>
                <a:latin typeface="Lucida Console" pitchFamily="49" charset="0"/>
              </a:rPr>
              <a:t>back_inserter</a:t>
            </a:r>
            <a:r>
              <a:rPr lang="en-US" sz="2500" dirty="0" smtClean="0">
                <a:solidFill>
                  <a:srgbClr val="000000"/>
                </a:solidFill>
                <a:latin typeface="Times New Roman" pitchFamily="18" charset="0"/>
              </a:rPr>
              <a:t> (defined in header </a:t>
            </a:r>
            <a:r>
              <a:rPr lang="en-US" sz="2500" dirty="0" smtClean="0">
                <a:solidFill>
                  <a:srgbClr val="000000"/>
                </a:solidFill>
                <a:latin typeface="Lucida Console" pitchFamily="49" charset="0"/>
              </a:rPr>
              <a:t>&lt;iterator&gt;</a:t>
            </a:r>
            <a:r>
              <a:rPr lang="en-US" sz="2500" dirty="0" smtClean="0">
                <a:solidFill>
                  <a:srgbClr val="000000"/>
                </a:solidFill>
                <a:latin typeface="Times New Roman" pitchFamily="18" charset="0"/>
              </a:rPr>
              <a:t>) to add elements to the end of </a:t>
            </a:r>
            <a:r>
              <a:rPr lang="en-US" sz="2500" dirty="0" smtClean="0">
                <a:solidFill>
                  <a:srgbClr val="000000"/>
                </a:solidFill>
                <a:latin typeface="Lucida Console" pitchFamily="49" charset="0"/>
              </a:rPr>
              <a:t>results1</a:t>
            </a:r>
            <a:r>
              <a:rPr lang="en-US" sz="2500" dirty="0" smtClean="0">
                <a:solidFill>
                  <a:srgbClr val="000000"/>
                </a:solidFill>
                <a:latin typeface="Times New Roman" pitchFamily="18" charset="0"/>
              </a:rPr>
              <a:t>.</a:t>
            </a:r>
          </a:p>
        </p:txBody>
      </p:sp>
      <p:sp>
        <p:nvSpPr>
          <p:cNvPr id="13005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16.3.9 </a:t>
            </a:r>
            <a:r>
              <a:rPr lang="en-US" dirty="0" smtClean="0">
                <a:solidFill>
                  <a:srgbClr val="33B38C"/>
                </a:solidFill>
                <a:latin typeface="Lucida Console"/>
              </a:rPr>
              <a:t>inplace_merge</a:t>
            </a:r>
            <a:r>
              <a:rPr lang="en-US" dirty="0" smtClean="0">
                <a:solidFill>
                  <a:srgbClr val="33B38C"/>
                </a:solidFill>
                <a:latin typeface="Arial"/>
              </a:rPr>
              <a:t>, </a:t>
            </a:r>
            <a:r>
              <a:rPr lang="en-US" dirty="0" smtClean="0">
                <a:solidFill>
                  <a:srgbClr val="33B38C"/>
                </a:solidFill>
                <a:latin typeface="Lucida Console"/>
              </a:rPr>
              <a:t>unique_copy</a:t>
            </a:r>
            <a:r>
              <a:rPr lang="en-US" dirty="0" smtClean="0">
                <a:solidFill>
                  <a:srgbClr val="33B38C"/>
                </a:solidFill>
                <a:latin typeface="Arial"/>
              </a:rPr>
              <a:t> and </a:t>
            </a:r>
            <a:r>
              <a:rPr lang="en-US" dirty="0" smtClean="0">
                <a:solidFill>
                  <a:srgbClr val="33B38C"/>
                </a:solidFill>
                <a:latin typeface="Lucida Console"/>
              </a:rPr>
              <a:t>reverse_copy</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131075"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The </a:t>
            </a:r>
            <a:r>
              <a:rPr lang="en-US" altLang="en-US" smtClean="0">
                <a:solidFill>
                  <a:srgbClr val="000000"/>
                </a:solidFill>
                <a:latin typeface="Lucida Console" panose="020B0609040504020204" pitchFamily="49" charset="0"/>
              </a:rPr>
              <a:t>back_inserter</a:t>
            </a:r>
            <a:r>
              <a:rPr lang="en-US" altLang="en-US" smtClean="0">
                <a:solidFill>
                  <a:srgbClr val="000000"/>
                </a:solidFill>
                <a:latin typeface="Times New Roman" panose="02020603050405020304" pitchFamily="18" charset="0"/>
              </a:rPr>
              <a:t> uses </a:t>
            </a:r>
            <a:r>
              <a:rPr lang="en-US" altLang="en-US" smtClean="0">
                <a:solidFill>
                  <a:srgbClr val="000000"/>
                </a:solidFill>
                <a:latin typeface="Lucida Console" panose="020B0609040504020204" pitchFamily="49" charset="0"/>
              </a:rPr>
              <a:t>vector</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push_back</a:t>
            </a:r>
            <a:r>
              <a:rPr lang="en-US" altLang="en-US" smtClean="0">
                <a:solidFill>
                  <a:srgbClr val="000000"/>
                </a:solidFill>
                <a:latin typeface="Times New Roman" panose="02020603050405020304" pitchFamily="18" charset="0"/>
              </a:rPr>
              <a:t> member function to insert elements at the end of the </a:t>
            </a:r>
            <a:r>
              <a:rPr lang="en-US" altLang="en-US" smtClean="0">
                <a:solidFill>
                  <a:srgbClr val="000000"/>
                </a:solidFill>
                <a:latin typeface="Lucida Console" panose="020B0609040504020204" pitchFamily="49" charset="0"/>
              </a:rPr>
              <a:t>vector</a:t>
            </a:r>
            <a:r>
              <a:rPr lang="en-US" altLang="en-US" smtClean="0">
                <a:solidFill>
                  <a:srgbClr val="000000"/>
                </a:solidFill>
                <a:latin typeface="Times New Roman" panose="02020603050405020304" pitchFamily="18" charset="0"/>
              </a:rPr>
              <a:t>.</a:t>
            </a:r>
          </a:p>
          <a:p>
            <a:r>
              <a:rPr lang="en-US" altLang="en-US" smtClean="0">
                <a:solidFill>
                  <a:srgbClr val="000000"/>
                </a:solidFill>
                <a:latin typeface="Times New Roman" panose="02020603050405020304" pitchFamily="18" charset="0"/>
              </a:rPr>
              <a:t>Because the </a:t>
            </a:r>
            <a:r>
              <a:rPr lang="en-US" altLang="en-US" smtClean="0">
                <a:solidFill>
                  <a:srgbClr val="000000"/>
                </a:solidFill>
                <a:latin typeface="Lucida Console" panose="020B0609040504020204" pitchFamily="49" charset="0"/>
              </a:rPr>
              <a:t>back_inserter</a:t>
            </a:r>
            <a:r>
              <a:rPr lang="en-US" altLang="en-US" smtClean="0">
                <a:solidFill>
                  <a:srgbClr val="000000"/>
                </a:solidFill>
                <a:latin typeface="Times New Roman" panose="02020603050405020304" pitchFamily="18" charset="0"/>
              </a:rPr>
              <a:t> </a:t>
            </a:r>
            <a:r>
              <a:rPr lang="en-US" altLang="en-US" i="1" smtClean="0">
                <a:solidFill>
                  <a:srgbClr val="000000"/>
                </a:solidFill>
                <a:latin typeface="Times New Roman" panose="02020603050405020304" pitchFamily="18" charset="0"/>
              </a:rPr>
              <a:t>inserts</a:t>
            </a:r>
            <a:r>
              <a:rPr lang="en-US" altLang="en-US" smtClean="0">
                <a:solidFill>
                  <a:srgbClr val="000000"/>
                </a:solidFill>
                <a:latin typeface="Times New Roman" panose="02020603050405020304" pitchFamily="18" charset="0"/>
              </a:rPr>
              <a:t> an element </a:t>
            </a:r>
            <a:r>
              <a:rPr lang="en-US" altLang="en-US" i="1" smtClean="0">
                <a:solidFill>
                  <a:srgbClr val="000000"/>
                </a:solidFill>
                <a:latin typeface="Times New Roman" panose="02020603050405020304" pitchFamily="18" charset="0"/>
              </a:rPr>
              <a:t>rather than replacing </a:t>
            </a:r>
            <a:r>
              <a:rPr lang="en-US" altLang="en-US" smtClean="0">
                <a:solidFill>
                  <a:srgbClr val="000000"/>
                </a:solidFill>
                <a:latin typeface="Times New Roman" panose="02020603050405020304" pitchFamily="18" charset="0"/>
              </a:rPr>
              <a:t>an existing element’s value, the </a:t>
            </a:r>
            <a:r>
              <a:rPr lang="en-US" altLang="en-US" smtClean="0">
                <a:solidFill>
                  <a:srgbClr val="000000"/>
                </a:solidFill>
                <a:latin typeface="Lucida Console" panose="020B0609040504020204" pitchFamily="49" charset="0"/>
              </a:rPr>
              <a:t>vector</a:t>
            </a:r>
            <a:r>
              <a:rPr lang="en-US" altLang="en-US" smtClean="0">
                <a:solidFill>
                  <a:srgbClr val="000000"/>
                </a:solidFill>
                <a:latin typeface="Times New Roman" panose="02020603050405020304" pitchFamily="18" charset="0"/>
              </a:rPr>
              <a:t> is able to grow to accommodate additional elements.</a:t>
            </a:r>
          </a:p>
          <a:p>
            <a:r>
              <a:rPr lang="en-US" altLang="en-US" smtClean="0">
                <a:solidFill>
                  <a:srgbClr val="000000"/>
                </a:solidFill>
                <a:latin typeface="Times New Roman" panose="02020603050405020304" pitchFamily="18" charset="0"/>
              </a:rPr>
              <a:t>A second version of the </a:t>
            </a:r>
            <a:r>
              <a:rPr lang="en-US" altLang="en-US" smtClean="0">
                <a:solidFill>
                  <a:srgbClr val="000000"/>
                </a:solidFill>
                <a:latin typeface="Lucida Console" panose="020B0609040504020204" pitchFamily="49" charset="0"/>
              </a:rPr>
              <a:t>unique_copy</a:t>
            </a:r>
            <a:r>
              <a:rPr lang="en-US" altLang="en-US" smtClean="0">
                <a:solidFill>
                  <a:srgbClr val="000000"/>
                </a:solidFill>
                <a:latin typeface="Times New Roman" panose="02020603050405020304" pitchFamily="18" charset="0"/>
              </a:rPr>
              <a:t> algorithm takes as a fourth argument a </a:t>
            </a:r>
            <a:r>
              <a:rPr lang="en-US" altLang="en-US" i="1" smtClean="0">
                <a:solidFill>
                  <a:srgbClr val="000000"/>
                </a:solidFill>
                <a:latin typeface="Times New Roman" panose="02020603050405020304" pitchFamily="18" charset="0"/>
              </a:rPr>
              <a:t>binary predicate function</a:t>
            </a:r>
            <a:r>
              <a:rPr lang="en-US" altLang="en-US" smtClean="0">
                <a:solidFill>
                  <a:srgbClr val="000000"/>
                </a:solidFill>
                <a:latin typeface="Times New Roman" panose="02020603050405020304" pitchFamily="18" charset="0"/>
              </a:rPr>
              <a:t> for comparing elements for </a:t>
            </a:r>
            <a:r>
              <a:rPr lang="en-US" altLang="en-US" i="1" smtClean="0">
                <a:solidFill>
                  <a:srgbClr val="000000"/>
                </a:solidFill>
                <a:latin typeface="Times New Roman" panose="02020603050405020304" pitchFamily="18" charset="0"/>
              </a:rPr>
              <a:t>equality</a:t>
            </a:r>
            <a:r>
              <a:rPr lang="en-US" altLang="en-US" smtClean="0">
                <a:solidFill>
                  <a:srgbClr val="000000"/>
                </a:solidFill>
                <a:latin typeface="Times New Roman" panose="02020603050405020304" pitchFamily="18" charset="0"/>
              </a:rPr>
              <a:t>.</a:t>
            </a:r>
          </a:p>
        </p:txBody>
      </p:sp>
      <p:sp>
        <p:nvSpPr>
          <p:cNvPr id="13107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pitchFamily="34" charset="0"/>
              </a:rPr>
              <a:t>16.2  </a:t>
            </a:r>
            <a:r>
              <a:rPr lang="en-US" dirty="0" smtClean="0">
                <a:solidFill>
                  <a:srgbClr val="3380E6"/>
                </a:solidFill>
                <a:latin typeface="Arial" pitchFamily="34" charset="0"/>
              </a:rPr>
              <a:t>Minimum Iterator Requirements (cont.)</a:t>
            </a:r>
          </a:p>
        </p:txBody>
      </p:sp>
      <p:sp>
        <p:nvSpPr>
          <p:cNvPr id="4099"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Times New Roman" pitchFamily="18" charset="0"/>
              </a:rPr>
              <a:t>Iterator Invalidation</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Iterators simply </a:t>
            </a:r>
            <a:r>
              <a:rPr lang="en-US" sz="2500" i="1" dirty="0">
                <a:solidFill>
                  <a:srgbClr val="000000"/>
                </a:solidFill>
                <a:latin typeface="Times New Roman" pitchFamily="18" charset="0"/>
              </a:rPr>
              <a:t>point</a:t>
            </a:r>
            <a:r>
              <a:rPr lang="en-US" sz="2500" dirty="0">
                <a:solidFill>
                  <a:srgbClr val="000000"/>
                </a:solidFill>
                <a:latin typeface="Times New Roman" pitchFamily="18" charset="0"/>
              </a:rPr>
              <a:t> to container elements, so it’s possible for iterators to become </a:t>
            </a:r>
            <a:r>
              <a:rPr lang="en-US" sz="2500" i="1" dirty="0">
                <a:solidFill>
                  <a:srgbClr val="000000"/>
                </a:solidFill>
                <a:latin typeface="Times New Roman" pitchFamily="18" charset="0"/>
              </a:rPr>
              <a:t>invalid</a:t>
            </a:r>
            <a:r>
              <a:rPr lang="en-US" sz="2500" dirty="0">
                <a:solidFill>
                  <a:srgbClr val="000000"/>
                </a:solidFill>
                <a:latin typeface="Times New Roman" pitchFamily="18" charset="0"/>
              </a:rPr>
              <a:t> when certain container modifications occur.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For </a:t>
            </a:r>
            <a:r>
              <a:rPr lang="en-US" sz="2500" dirty="0">
                <a:solidFill>
                  <a:srgbClr val="000000"/>
                </a:solidFill>
                <a:latin typeface="Times New Roman" pitchFamily="18" charset="0"/>
              </a:rPr>
              <a:t>example, if you invoke clear on a </a:t>
            </a:r>
            <a:r>
              <a:rPr lang="en-US" sz="2500" dirty="0">
                <a:solidFill>
                  <a:srgbClr val="000000"/>
                </a:solidFill>
                <a:latin typeface="Lucida Console" pitchFamily="49" charset="0"/>
              </a:rPr>
              <a:t>vector</a:t>
            </a:r>
            <a:r>
              <a:rPr lang="en-US" sz="2500" dirty="0">
                <a:solidFill>
                  <a:srgbClr val="000000"/>
                </a:solidFill>
                <a:latin typeface="Times New Roman" pitchFamily="18" charset="0"/>
              </a:rPr>
              <a:t>, </a:t>
            </a:r>
            <a:r>
              <a:rPr lang="en-US" sz="2500" i="1" dirty="0">
                <a:solidFill>
                  <a:srgbClr val="000000"/>
                </a:solidFill>
                <a:latin typeface="Times New Roman" pitchFamily="18" charset="0"/>
              </a:rPr>
              <a:t>all</a:t>
            </a:r>
            <a:r>
              <a:rPr lang="en-US" sz="2500" dirty="0">
                <a:solidFill>
                  <a:srgbClr val="000000"/>
                </a:solidFill>
                <a:latin typeface="Times New Roman" pitchFamily="18" charset="0"/>
              </a:rPr>
              <a:t> of its elements are </a:t>
            </a:r>
            <a:r>
              <a:rPr lang="en-US" sz="2500" i="1" dirty="0">
                <a:solidFill>
                  <a:srgbClr val="000000"/>
                </a:solidFill>
                <a:latin typeface="Times New Roman" pitchFamily="18" charset="0"/>
              </a:rPr>
              <a:t>removed</a:t>
            </a:r>
            <a:r>
              <a:rPr lang="en-US" sz="2500" dirty="0">
                <a:solidFill>
                  <a:srgbClr val="000000"/>
                </a:solidFill>
                <a:latin typeface="Times New Roman" pitchFamily="18" charset="0"/>
              </a:rPr>
              <a:t>.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If </a:t>
            </a:r>
            <a:r>
              <a:rPr lang="en-US" sz="2500" dirty="0">
                <a:solidFill>
                  <a:srgbClr val="000000"/>
                </a:solidFill>
                <a:latin typeface="Times New Roman" pitchFamily="18" charset="0"/>
              </a:rPr>
              <a:t>a program had any iterators that pointed to that </a:t>
            </a:r>
            <a:r>
              <a:rPr lang="en-US" sz="2500" dirty="0">
                <a:solidFill>
                  <a:srgbClr val="000000"/>
                </a:solidFill>
                <a:latin typeface="Lucida Console" pitchFamily="49" charset="0"/>
              </a:rPr>
              <a:t>vector</a:t>
            </a:r>
            <a:r>
              <a:rPr lang="en-US" sz="2500" dirty="0">
                <a:solidFill>
                  <a:srgbClr val="000000"/>
                </a:solidFill>
                <a:latin typeface="Times New Roman" pitchFamily="18" charset="0"/>
              </a:rPr>
              <a:t>’s elements before </a:t>
            </a:r>
            <a:r>
              <a:rPr lang="en-US" sz="2500" dirty="0">
                <a:solidFill>
                  <a:srgbClr val="000000"/>
                </a:solidFill>
                <a:latin typeface="Lucida Console" pitchFamily="49" charset="0"/>
              </a:rPr>
              <a:t>clear</a:t>
            </a:r>
            <a:r>
              <a:rPr lang="en-US" sz="2500" dirty="0">
                <a:solidFill>
                  <a:srgbClr val="000000"/>
                </a:solidFill>
                <a:latin typeface="Times New Roman" pitchFamily="18" charset="0"/>
              </a:rPr>
              <a:t> was called, those iterators would now be </a:t>
            </a:r>
            <a:r>
              <a:rPr lang="en-US" sz="2500" i="1" dirty="0">
                <a:solidFill>
                  <a:srgbClr val="000000"/>
                </a:solidFill>
                <a:latin typeface="Times New Roman" pitchFamily="18" charset="0"/>
              </a:rPr>
              <a:t>invalid</a:t>
            </a:r>
            <a:r>
              <a:rPr lang="en-US" sz="2500" dirty="0">
                <a:solidFill>
                  <a:srgbClr val="000000"/>
                </a:solidFill>
                <a:latin typeface="Times New Roman" pitchFamily="18" charset="0"/>
              </a:rPr>
              <a:t>. </a:t>
            </a:r>
          </a:p>
        </p:txBody>
      </p:sp>
      <p:sp>
        <p:nvSpPr>
          <p:cNvPr id="2150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16.3.9 </a:t>
            </a:r>
            <a:r>
              <a:rPr lang="en-US" dirty="0" smtClean="0">
                <a:solidFill>
                  <a:srgbClr val="33B38C"/>
                </a:solidFill>
                <a:latin typeface="Lucida Console"/>
              </a:rPr>
              <a:t>inplace_merge</a:t>
            </a:r>
            <a:r>
              <a:rPr lang="en-US" dirty="0" smtClean="0">
                <a:solidFill>
                  <a:srgbClr val="33B38C"/>
                </a:solidFill>
                <a:latin typeface="Arial"/>
              </a:rPr>
              <a:t>, </a:t>
            </a:r>
            <a:r>
              <a:rPr lang="en-US" dirty="0" smtClean="0">
                <a:solidFill>
                  <a:srgbClr val="33B38C"/>
                </a:solidFill>
                <a:latin typeface="Lucida Console"/>
              </a:rPr>
              <a:t>unique_copy</a:t>
            </a:r>
            <a:r>
              <a:rPr lang="en-US" dirty="0" smtClean="0">
                <a:solidFill>
                  <a:srgbClr val="33B38C"/>
                </a:solidFill>
                <a:latin typeface="Arial"/>
              </a:rPr>
              <a:t> and </a:t>
            </a:r>
            <a:r>
              <a:rPr lang="en-US" dirty="0" smtClean="0">
                <a:solidFill>
                  <a:srgbClr val="33B38C"/>
                </a:solidFill>
                <a:latin typeface="Lucida Console"/>
              </a:rPr>
              <a:t>reverse_copy</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97283" name="Text Placeholder 2"/>
          <p:cNvSpPr>
            <a:spLocks noGrp="1"/>
          </p:cNvSpPr>
          <p:nvPr>
            <p:ph type="body" idx="1"/>
          </p:nvPr>
        </p:nvSpPr>
        <p:spPr/>
        <p:txBody>
          <a:bodyPr>
            <a:normAutofit fontScale="92500"/>
          </a:bodyPr>
          <a:lstStyle/>
          <a:p>
            <a:pPr marL="109728" indent="0" fontAlgn="auto">
              <a:spcAft>
                <a:spcPts val="0"/>
              </a:spcAft>
              <a:buFont typeface="Wingdings 3"/>
              <a:buNone/>
              <a:defRPr/>
            </a:pPr>
            <a:r>
              <a:rPr lang="en-US" b="1" i="1" dirty="0">
                <a:solidFill>
                  <a:srgbClr val="000000"/>
                </a:solidFill>
                <a:latin typeface="Lucida Console" pitchFamily="49" charset="0"/>
              </a:rPr>
              <a:t>reverse_copy</a:t>
            </a:r>
            <a:r>
              <a:rPr lang="en-US" b="1" i="1" dirty="0">
                <a:solidFill>
                  <a:srgbClr val="000000"/>
                </a:solidFill>
                <a:latin typeface="Times New Roman" pitchFamily="18" charset="0"/>
              </a:rPr>
              <a:t> Algorithm</a:t>
            </a:r>
          </a:p>
          <a:p>
            <a:pPr marL="365760" indent="-256032" fontAlgn="auto">
              <a:spcAft>
                <a:spcPts val="0"/>
              </a:spcAft>
              <a:buFont typeface="Wingdings 3"/>
              <a:buChar char=""/>
              <a:defRPr/>
            </a:pPr>
            <a:r>
              <a:rPr lang="en-US" dirty="0" smtClean="0">
                <a:solidFill>
                  <a:srgbClr val="000000"/>
                </a:solidFill>
                <a:latin typeface="Times New Roman" pitchFamily="18" charset="0"/>
              </a:rPr>
              <a:t>Line 36 uses the </a:t>
            </a:r>
            <a:r>
              <a:rPr lang="en-US" dirty="0" smtClean="0">
                <a:solidFill>
                  <a:srgbClr val="0000FF"/>
                </a:solidFill>
                <a:latin typeface="LucidaSansTypewriter" pitchFamily="49" charset="0"/>
              </a:rPr>
              <a:t>reverse_copy</a:t>
            </a:r>
            <a:r>
              <a:rPr lang="en-US" dirty="0" smtClean="0">
                <a:solidFill>
                  <a:srgbClr val="000000"/>
                </a:solidFill>
                <a:latin typeface="Times New Roman" pitchFamily="18" charset="0"/>
              </a:rPr>
              <a:t> algorithm to make a reversed copy of the elements in the range from </a:t>
            </a:r>
            <a:r>
              <a:rPr lang="en-US" dirty="0" smtClean="0">
                <a:solidFill>
                  <a:srgbClr val="000000"/>
                </a:solidFill>
                <a:latin typeface="Lucida Console" pitchFamily="49" charset="0"/>
              </a:rPr>
              <a:t>a1.cbegin()</a:t>
            </a:r>
            <a:r>
              <a:rPr lang="en-US" dirty="0" smtClean="0">
                <a:solidFill>
                  <a:srgbClr val="000000"/>
                </a:solidFill>
                <a:latin typeface="Times New Roman" pitchFamily="18" charset="0"/>
              </a:rPr>
              <a:t> up to, but </a:t>
            </a:r>
            <a:r>
              <a:rPr lang="en-US" i="1" dirty="0" smtClean="0">
                <a:solidFill>
                  <a:srgbClr val="000000"/>
                </a:solidFill>
                <a:latin typeface="Times New Roman" pitchFamily="18" charset="0"/>
              </a:rPr>
              <a:t>not</a:t>
            </a:r>
            <a:r>
              <a:rPr lang="en-US" dirty="0" smtClean="0">
                <a:solidFill>
                  <a:srgbClr val="000000"/>
                </a:solidFill>
                <a:latin typeface="Times New Roman" pitchFamily="18" charset="0"/>
              </a:rPr>
              <a:t> including, </a:t>
            </a:r>
            <a:r>
              <a:rPr lang="en-US" dirty="0" smtClean="0">
                <a:solidFill>
                  <a:srgbClr val="000000"/>
                </a:solidFill>
                <a:latin typeface="Lucida Console" pitchFamily="49" charset="0"/>
              </a:rPr>
              <a:t>a1.cend()</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The copied elements are inserted into </a:t>
            </a:r>
            <a:r>
              <a:rPr lang="en-US" dirty="0" smtClean="0">
                <a:solidFill>
                  <a:srgbClr val="000000"/>
                </a:solidFill>
                <a:latin typeface="Lucida Console" pitchFamily="49" charset="0"/>
              </a:rPr>
              <a:t>results2</a:t>
            </a:r>
            <a:r>
              <a:rPr lang="en-US" dirty="0" smtClean="0">
                <a:solidFill>
                  <a:srgbClr val="000000"/>
                </a:solidFill>
                <a:latin typeface="Times New Roman" pitchFamily="18" charset="0"/>
              </a:rPr>
              <a:t> using a </a:t>
            </a:r>
            <a:r>
              <a:rPr lang="en-US" dirty="0" smtClean="0">
                <a:solidFill>
                  <a:srgbClr val="000000"/>
                </a:solidFill>
                <a:latin typeface="Lucida Console" pitchFamily="49" charset="0"/>
              </a:rPr>
              <a:t>back_inserter</a:t>
            </a:r>
            <a:r>
              <a:rPr lang="en-US" dirty="0" smtClean="0">
                <a:solidFill>
                  <a:srgbClr val="000000"/>
                </a:solidFill>
                <a:latin typeface="Times New Roman" pitchFamily="18" charset="0"/>
              </a:rPr>
              <a:t> object to ensure that the </a:t>
            </a:r>
            <a:r>
              <a:rPr lang="en-US" dirty="0" smtClean="0">
                <a:solidFill>
                  <a:srgbClr val="000000"/>
                </a:solidFill>
                <a:latin typeface="Lucida Console" pitchFamily="49" charset="0"/>
              </a:rPr>
              <a:t>vector</a:t>
            </a:r>
            <a:r>
              <a:rPr lang="en-US" dirty="0" smtClean="0">
                <a:solidFill>
                  <a:srgbClr val="000000"/>
                </a:solidFill>
                <a:latin typeface="Times New Roman" pitchFamily="18" charset="0"/>
              </a:rPr>
              <a:t> can grow to accommodate the appropriate number of elements copied.</a:t>
            </a:r>
          </a:p>
          <a:p>
            <a:pPr marL="365760" indent="-256032" fontAlgn="auto">
              <a:spcAft>
                <a:spcPts val="0"/>
              </a:spcAft>
              <a:buFont typeface="Wingdings 3"/>
              <a:buChar char=""/>
              <a:defRPr/>
            </a:pPr>
            <a:r>
              <a:rPr lang="en-US" dirty="0" smtClean="0">
                <a:solidFill>
                  <a:srgbClr val="000000"/>
                </a:solidFill>
                <a:latin typeface="Times New Roman" pitchFamily="18" charset="0"/>
              </a:rPr>
              <a:t>Algorithm </a:t>
            </a:r>
            <a:r>
              <a:rPr lang="en-US" dirty="0" smtClean="0">
                <a:solidFill>
                  <a:srgbClr val="000000"/>
                </a:solidFill>
                <a:latin typeface="Lucida Console" pitchFamily="49" charset="0"/>
              </a:rPr>
              <a:t>reverse_copy</a:t>
            </a:r>
            <a:r>
              <a:rPr lang="en-US" dirty="0" smtClean="0">
                <a:solidFill>
                  <a:srgbClr val="000000"/>
                </a:solidFill>
                <a:latin typeface="Times New Roman" pitchFamily="18" charset="0"/>
              </a:rPr>
              <a:t> requires its first two iterator arguments to be at least bidirectional iterators and its third to be at least an output iterator.</a:t>
            </a:r>
          </a:p>
        </p:txBody>
      </p:sp>
      <p:sp>
        <p:nvSpPr>
          <p:cNvPr id="132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a:t>
            </a:r>
          </a:p>
        </p:txBody>
      </p:sp>
      <p:sp>
        <p:nvSpPr>
          <p:cNvPr id="133123"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Figure 16.10 demonstrates algorithms </a:t>
            </a:r>
            <a:r>
              <a:rPr lang="en-US" altLang="en-US" sz="2500" smtClean="0">
                <a:solidFill>
                  <a:srgbClr val="000000"/>
                </a:solidFill>
                <a:latin typeface="Lucida Console" panose="020B0609040504020204" pitchFamily="49" charset="0"/>
              </a:rPr>
              <a:t>includes</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set_difference</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set_intersection</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set_symmetric_difference</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set_union</a:t>
            </a:r>
            <a:r>
              <a:rPr lang="en-US" altLang="en-US" sz="2500" smtClean="0">
                <a:solidFill>
                  <a:srgbClr val="000000"/>
                </a:solidFill>
                <a:latin typeface="Times New Roman" panose="02020603050405020304" pitchFamily="18" charset="0"/>
              </a:rPr>
              <a:t> for manipulating </a:t>
            </a:r>
            <a:r>
              <a:rPr lang="en-US" altLang="en-US" sz="2500" i="1" smtClean="0">
                <a:solidFill>
                  <a:srgbClr val="000000"/>
                </a:solidFill>
                <a:latin typeface="Times New Roman" panose="02020603050405020304" pitchFamily="18" charset="0"/>
              </a:rPr>
              <a:t>sets of sorted values</a:t>
            </a:r>
            <a:r>
              <a:rPr lang="en-US" altLang="en-US" sz="2500" smtClean="0">
                <a:solidFill>
                  <a:srgbClr val="000000"/>
                </a:solidFill>
                <a:latin typeface="Times New Roman" panose="02020603050405020304" pitchFamily="18" charset="0"/>
              </a:rPr>
              <a:t>.</a:t>
            </a:r>
          </a:p>
        </p:txBody>
      </p:sp>
      <p:sp>
        <p:nvSpPr>
          <p:cNvPr id="1331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 descr="cpphtp9_16_STL_PT2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1" descr="cpphtp9_16_STL_PT2_Page_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 descr="cpphtp9_16_STL_PT2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1" descr="cpphtp9_16_STL_PT2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a:t>
            </a:r>
          </a:p>
        </p:txBody>
      </p:sp>
      <p:sp>
        <p:nvSpPr>
          <p:cNvPr id="98307"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includes</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Lines 26 </a:t>
            </a:r>
            <a:r>
              <a:rPr lang="en-US" sz="2500" dirty="0">
                <a:solidFill>
                  <a:srgbClr val="000000"/>
                </a:solidFill>
                <a:latin typeface="Times New Roman" pitchFamily="18" charset="0"/>
              </a:rPr>
              <a:t>and </a:t>
            </a:r>
            <a:r>
              <a:rPr lang="en-US" sz="2500" dirty="0" smtClean="0">
                <a:solidFill>
                  <a:srgbClr val="000000"/>
                </a:solidFill>
                <a:latin typeface="Times New Roman" pitchFamily="18" charset="0"/>
              </a:rPr>
              <a:t>32 </a:t>
            </a:r>
            <a:r>
              <a:rPr lang="en-US" sz="2500" dirty="0">
                <a:solidFill>
                  <a:srgbClr val="000000"/>
                </a:solidFill>
                <a:latin typeface="Times New Roman" pitchFamily="18" charset="0"/>
              </a:rPr>
              <a:t>call </a:t>
            </a:r>
            <a:r>
              <a:rPr lang="en-US" sz="2500" dirty="0" smtClean="0">
                <a:solidFill>
                  <a:srgbClr val="000000"/>
                </a:solidFill>
                <a:latin typeface="Times New Roman" pitchFamily="18" charset="0"/>
              </a:rPr>
              <a:t>the </a:t>
            </a:r>
            <a:r>
              <a:rPr lang="en-US" sz="2500" dirty="0" smtClean="0">
                <a:solidFill>
                  <a:srgbClr val="0000FF"/>
                </a:solidFill>
                <a:latin typeface="LucidaSansTypewriter" pitchFamily="49" charset="0"/>
              </a:rPr>
              <a:t>includes </a:t>
            </a:r>
            <a:r>
              <a:rPr lang="en-US" sz="2500" dirty="0" smtClean="0">
                <a:solidFill>
                  <a:srgbClr val="000000"/>
                </a:solidFill>
                <a:latin typeface="Times New Roman" pitchFamily="18" charset="0"/>
              </a:rPr>
              <a:t>algorithm which compares </a:t>
            </a:r>
            <a:r>
              <a:rPr lang="en-US" sz="2500" dirty="0">
                <a:solidFill>
                  <a:srgbClr val="000000"/>
                </a:solidFill>
                <a:latin typeface="Times New Roman" pitchFamily="18" charset="0"/>
              </a:rPr>
              <a:t>two sets of </a:t>
            </a:r>
            <a:r>
              <a:rPr lang="en-US" sz="2500" i="1" dirty="0">
                <a:solidFill>
                  <a:srgbClr val="000000"/>
                </a:solidFill>
                <a:latin typeface="Times New Roman" pitchFamily="18" charset="0"/>
              </a:rPr>
              <a:t>sorted</a:t>
            </a:r>
            <a:r>
              <a:rPr lang="en-US" sz="2500" dirty="0">
                <a:solidFill>
                  <a:srgbClr val="000000"/>
                </a:solidFill>
                <a:latin typeface="Times New Roman" pitchFamily="18" charset="0"/>
              </a:rPr>
              <a:t> values to determine whether </a:t>
            </a:r>
            <a:r>
              <a:rPr lang="en-US" sz="2500" i="1" dirty="0">
                <a:solidFill>
                  <a:srgbClr val="000000"/>
                </a:solidFill>
                <a:latin typeface="Times New Roman" pitchFamily="18" charset="0"/>
              </a:rPr>
              <a:t>every</a:t>
            </a:r>
            <a:r>
              <a:rPr lang="en-US" sz="2500" dirty="0">
                <a:solidFill>
                  <a:srgbClr val="000000"/>
                </a:solidFill>
                <a:latin typeface="Times New Roman" pitchFamily="18" charset="0"/>
              </a:rPr>
              <a:t> element of the second set is in the first set.</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If so, </a:t>
            </a:r>
            <a:r>
              <a:rPr lang="en-US" sz="2500" dirty="0">
                <a:solidFill>
                  <a:srgbClr val="000000"/>
                </a:solidFill>
                <a:latin typeface="Lucida Console" pitchFamily="49" charset="0"/>
              </a:rPr>
              <a:t>includes</a:t>
            </a:r>
            <a:r>
              <a:rPr lang="en-US" sz="2500" dirty="0">
                <a:solidFill>
                  <a:srgbClr val="000000"/>
                </a:solidFill>
                <a:latin typeface="Times New Roman" pitchFamily="18" charset="0"/>
              </a:rPr>
              <a:t> returns </a:t>
            </a:r>
            <a:r>
              <a:rPr lang="en-US" sz="2500" dirty="0">
                <a:solidFill>
                  <a:srgbClr val="000000"/>
                </a:solidFill>
                <a:latin typeface="Lucida Console" pitchFamily="49" charset="0"/>
              </a:rPr>
              <a:t>true</a:t>
            </a:r>
            <a:r>
              <a:rPr lang="en-US" sz="2500" dirty="0">
                <a:solidFill>
                  <a:srgbClr val="000000"/>
                </a:solidFill>
                <a:latin typeface="Times New Roman" pitchFamily="18" charset="0"/>
              </a:rPr>
              <a:t>; otherwise, it returns </a:t>
            </a:r>
            <a:r>
              <a:rPr lang="en-US" sz="2500" dirty="0">
                <a:solidFill>
                  <a:srgbClr val="000000"/>
                </a:solidFill>
                <a:latin typeface="Lucida Console" pitchFamily="49" charset="0"/>
              </a:rPr>
              <a:t>false</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The first two iterator arguments must be at least </a:t>
            </a:r>
            <a:r>
              <a:rPr lang="en-US" sz="2500" i="1" dirty="0">
                <a:solidFill>
                  <a:srgbClr val="000000"/>
                </a:solidFill>
                <a:latin typeface="Times New Roman" pitchFamily="18" charset="0"/>
              </a:rPr>
              <a:t>input iterators </a:t>
            </a:r>
            <a:r>
              <a:rPr lang="en-US" sz="2500" dirty="0">
                <a:solidFill>
                  <a:srgbClr val="000000"/>
                </a:solidFill>
                <a:latin typeface="Times New Roman" pitchFamily="18" charset="0"/>
              </a:rPr>
              <a:t>and must describe the first set of values.</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In line </a:t>
            </a:r>
            <a:r>
              <a:rPr lang="en-US" sz="2500" dirty="0" smtClean="0">
                <a:solidFill>
                  <a:srgbClr val="000000"/>
                </a:solidFill>
                <a:latin typeface="Times New Roman" pitchFamily="18" charset="0"/>
              </a:rPr>
              <a:t>26, </a:t>
            </a:r>
            <a:r>
              <a:rPr lang="en-US" sz="2500" dirty="0">
                <a:solidFill>
                  <a:srgbClr val="000000"/>
                </a:solidFill>
                <a:latin typeface="Times New Roman" pitchFamily="18" charset="0"/>
              </a:rPr>
              <a:t>the first set consists of the elements from </a:t>
            </a:r>
            <a:r>
              <a:rPr lang="en-US" sz="2500" dirty="0" smtClean="0">
                <a:solidFill>
                  <a:srgbClr val="000000"/>
                </a:solidFill>
                <a:latin typeface="Lucida Console" pitchFamily="49" charset="0"/>
              </a:rPr>
              <a:t>a1.cbegin()</a:t>
            </a:r>
            <a:r>
              <a:rPr lang="en-US" sz="2500" dirty="0" smtClean="0">
                <a:solidFill>
                  <a:srgbClr val="000000"/>
                </a:solidFill>
                <a:latin typeface="Times New Roman" pitchFamily="18" charset="0"/>
              </a:rPr>
              <a:t> </a:t>
            </a:r>
            <a:r>
              <a:rPr lang="en-US" sz="2500" dirty="0">
                <a:solidFill>
                  <a:srgbClr val="000000"/>
                </a:solidFill>
                <a:latin typeface="Times New Roman" pitchFamily="18" charset="0"/>
              </a:rPr>
              <a:t>up to, but</a:t>
            </a:r>
            <a:r>
              <a:rPr lang="en-US" sz="2500" i="1" dirty="0">
                <a:solidFill>
                  <a:srgbClr val="000000"/>
                </a:solidFill>
                <a:latin typeface="Times New Roman" pitchFamily="18" charset="0"/>
              </a:rPr>
              <a:t> not</a:t>
            </a:r>
            <a:r>
              <a:rPr lang="en-US" sz="2500" dirty="0">
                <a:solidFill>
                  <a:srgbClr val="000000"/>
                </a:solidFill>
                <a:latin typeface="Times New Roman" pitchFamily="18" charset="0"/>
              </a:rPr>
              <a:t> including, </a:t>
            </a:r>
            <a:r>
              <a:rPr lang="en-US" sz="2500" dirty="0" smtClean="0">
                <a:solidFill>
                  <a:srgbClr val="000000"/>
                </a:solidFill>
                <a:latin typeface="Lucida Console" pitchFamily="49" charset="0"/>
              </a:rPr>
              <a:t>a1.cend()</a:t>
            </a:r>
            <a:r>
              <a:rPr lang="en-US" sz="2500" dirty="0" smtClean="0">
                <a:solidFill>
                  <a:srgbClr val="000000"/>
                </a:solidFill>
                <a:latin typeface="Times New Roman" pitchFamily="18" charset="0"/>
              </a:rPr>
              <a:t>.</a:t>
            </a:r>
            <a:endParaRPr lang="en-US" sz="2500" dirty="0">
              <a:solidFill>
                <a:srgbClr val="000000"/>
              </a:solidFill>
              <a:latin typeface="Times New Roman" pitchFamily="18" charset="0"/>
            </a:endParaRPr>
          </a:p>
          <a:p>
            <a:pPr marL="365760" indent="-256032" fontAlgn="auto">
              <a:lnSpc>
                <a:spcPct val="80000"/>
              </a:lnSpc>
              <a:spcAft>
                <a:spcPts val="0"/>
              </a:spcAft>
              <a:buFont typeface="Wingdings 3"/>
              <a:buChar char=""/>
              <a:defRPr/>
            </a:pPr>
            <a:endParaRPr lang="en-US" sz="2500" dirty="0">
              <a:solidFill>
                <a:srgbClr val="000000"/>
              </a:solidFill>
              <a:latin typeface="Times New Roman" pitchFamily="18" charset="0"/>
            </a:endParaRPr>
          </a:p>
        </p:txBody>
      </p:sp>
      <p:sp>
        <p:nvSpPr>
          <p:cNvPr id="13824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 (Cont.)</a:t>
            </a:r>
          </a:p>
        </p:txBody>
      </p:sp>
      <p:sp>
        <p:nvSpPr>
          <p:cNvPr id="139267"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The last two iterator arguments must be at least </a:t>
            </a:r>
            <a:r>
              <a:rPr lang="en-US" altLang="en-US" sz="2500" i="1" smtClean="0">
                <a:solidFill>
                  <a:srgbClr val="000000"/>
                </a:solidFill>
                <a:latin typeface="Times New Roman" panose="02020603050405020304" pitchFamily="18" charset="0"/>
              </a:rPr>
              <a:t>input iterators </a:t>
            </a:r>
            <a:r>
              <a:rPr lang="en-US" altLang="en-US" sz="2500" smtClean="0">
                <a:solidFill>
                  <a:srgbClr val="000000"/>
                </a:solidFill>
                <a:latin typeface="Times New Roman" panose="02020603050405020304" pitchFamily="18" charset="0"/>
              </a:rPr>
              <a:t>and must describe the second set of values.</a:t>
            </a:r>
          </a:p>
          <a:p>
            <a:pPr>
              <a:lnSpc>
                <a:spcPct val="80000"/>
              </a:lnSpc>
            </a:pPr>
            <a:r>
              <a:rPr lang="en-US" altLang="en-US" sz="2500" smtClean="0">
                <a:solidFill>
                  <a:srgbClr val="000000"/>
                </a:solidFill>
                <a:latin typeface="Times New Roman" panose="02020603050405020304" pitchFamily="18" charset="0"/>
              </a:rPr>
              <a:t>In this example, the second set consists of the elements from </a:t>
            </a:r>
            <a:r>
              <a:rPr lang="en-US" altLang="en-US" sz="2500" smtClean="0">
                <a:solidFill>
                  <a:srgbClr val="000000"/>
                </a:solidFill>
                <a:latin typeface="Lucida Console" panose="020B0609040504020204" pitchFamily="49" charset="0"/>
              </a:rPr>
              <a:t>a2.cbegin()</a:t>
            </a:r>
            <a:r>
              <a:rPr lang="en-US" altLang="en-US" sz="2500" smtClean="0">
                <a:solidFill>
                  <a:srgbClr val="000000"/>
                </a:solidFill>
                <a:latin typeface="Times New Roman" panose="02020603050405020304" pitchFamily="18" charset="0"/>
              </a:rPr>
              <a:t> up to, but </a:t>
            </a:r>
            <a:r>
              <a:rPr lang="en-US" altLang="en-US" sz="2500" i="1" smtClean="0">
                <a:solidFill>
                  <a:srgbClr val="000000"/>
                </a:solidFill>
                <a:latin typeface="Times New Roman" panose="02020603050405020304" pitchFamily="18" charset="0"/>
              </a:rPr>
              <a:t>not</a:t>
            </a:r>
            <a:r>
              <a:rPr lang="en-US" altLang="en-US" sz="2500" smtClean="0">
                <a:solidFill>
                  <a:srgbClr val="000000"/>
                </a:solidFill>
                <a:latin typeface="Times New Roman" panose="02020603050405020304" pitchFamily="18" charset="0"/>
              </a:rPr>
              <a:t> including, </a:t>
            </a:r>
            <a:r>
              <a:rPr lang="en-US" altLang="en-US" sz="2500" smtClean="0">
                <a:solidFill>
                  <a:srgbClr val="000000"/>
                </a:solidFill>
                <a:latin typeface="Lucida Console" panose="020B0609040504020204" pitchFamily="49" charset="0"/>
              </a:rPr>
              <a:t>a2.cend()</a:t>
            </a:r>
            <a:r>
              <a:rPr lang="en-US" altLang="en-US" sz="2500" smtClean="0">
                <a:solidFill>
                  <a:srgbClr val="000000"/>
                </a:solidFill>
                <a:latin typeface="Times New Roman" panose="02020603050405020304" pitchFamily="18" charset="0"/>
              </a:rPr>
              <a:t>.</a:t>
            </a:r>
          </a:p>
          <a:p>
            <a:pPr>
              <a:lnSpc>
                <a:spcPct val="80000"/>
              </a:lnSpc>
            </a:pPr>
            <a:r>
              <a:rPr lang="en-US" altLang="en-US" sz="2500" smtClean="0">
                <a:solidFill>
                  <a:srgbClr val="000000"/>
                </a:solidFill>
                <a:latin typeface="Times New Roman" panose="02020603050405020304" pitchFamily="18" charset="0"/>
              </a:rPr>
              <a:t>A second version of algorithm </a:t>
            </a:r>
            <a:r>
              <a:rPr lang="en-US" altLang="en-US" sz="2500" smtClean="0">
                <a:solidFill>
                  <a:srgbClr val="000000"/>
                </a:solidFill>
                <a:latin typeface="Lucida Console" panose="020B0609040504020204" pitchFamily="49" charset="0"/>
              </a:rPr>
              <a:t>includes</a:t>
            </a:r>
            <a:r>
              <a:rPr lang="en-US" altLang="en-US" sz="2500" smtClean="0">
                <a:solidFill>
                  <a:srgbClr val="000000"/>
                </a:solidFill>
                <a:latin typeface="Times New Roman" panose="02020603050405020304" pitchFamily="18" charset="0"/>
              </a:rPr>
              <a:t> takes a fifth argument that is a </a:t>
            </a:r>
            <a:r>
              <a:rPr lang="en-US" altLang="en-US" sz="2500" i="1" smtClean="0">
                <a:solidFill>
                  <a:srgbClr val="000000"/>
                </a:solidFill>
                <a:latin typeface="Times New Roman" panose="02020603050405020304" pitchFamily="18" charset="0"/>
              </a:rPr>
              <a:t>binary predicate function </a:t>
            </a:r>
            <a:r>
              <a:rPr lang="en-US" altLang="en-US" sz="2500" smtClean="0">
                <a:solidFill>
                  <a:srgbClr val="000000"/>
                </a:solidFill>
                <a:latin typeface="Times New Roman" panose="02020603050405020304" pitchFamily="18" charset="0"/>
              </a:rPr>
              <a:t>indicating the order in which the elements were originally sorted.</a:t>
            </a:r>
          </a:p>
          <a:p>
            <a:pPr>
              <a:lnSpc>
                <a:spcPct val="80000"/>
              </a:lnSpc>
            </a:pPr>
            <a:r>
              <a:rPr lang="en-US" altLang="en-US" sz="2500" smtClean="0">
                <a:solidFill>
                  <a:srgbClr val="000000"/>
                </a:solidFill>
                <a:latin typeface="Times New Roman" panose="02020603050405020304" pitchFamily="18" charset="0"/>
              </a:rPr>
              <a:t>The two sequences must be sorted using the </a:t>
            </a:r>
            <a:r>
              <a:rPr lang="en-US" altLang="en-US" sz="2500" i="1" smtClean="0">
                <a:solidFill>
                  <a:srgbClr val="000000"/>
                </a:solidFill>
                <a:latin typeface="Times New Roman" panose="02020603050405020304" pitchFamily="18" charset="0"/>
              </a:rPr>
              <a:t>same comparison function</a:t>
            </a:r>
            <a:r>
              <a:rPr lang="en-US" altLang="en-US" sz="2500" smtClean="0">
                <a:solidFill>
                  <a:srgbClr val="000000"/>
                </a:solidFill>
                <a:latin typeface="Times New Roman" panose="02020603050405020304" pitchFamily="18" charset="0"/>
              </a:rPr>
              <a:t>.</a:t>
            </a:r>
          </a:p>
        </p:txBody>
      </p:sp>
      <p:sp>
        <p:nvSpPr>
          <p:cNvPr id="13926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 (Cont.)</a:t>
            </a:r>
          </a:p>
        </p:txBody>
      </p:sp>
      <p:sp>
        <p:nvSpPr>
          <p:cNvPr id="104451" name="Text Placeholder 2"/>
          <p:cNvSpPr>
            <a:spLocks noGrp="1"/>
          </p:cNvSpPr>
          <p:nvPr>
            <p:ph type="body" idx="1"/>
          </p:nvPr>
        </p:nvSpPr>
        <p:spPr/>
        <p:txBody>
          <a:bodyPr>
            <a:normAutofit lnSpcReduction="10000"/>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set_difference</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Lines 40–41 use the </a:t>
            </a:r>
            <a:r>
              <a:rPr lang="en-US" sz="2500" dirty="0" smtClean="0">
                <a:solidFill>
                  <a:srgbClr val="0000FF"/>
                </a:solidFill>
                <a:latin typeface="LucidaSansTypewriter" pitchFamily="49" charset="0"/>
              </a:rPr>
              <a:t>set_difference</a:t>
            </a:r>
            <a:r>
              <a:rPr lang="en-US" sz="2500" dirty="0" smtClean="0">
                <a:solidFill>
                  <a:srgbClr val="000000"/>
                </a:solidFill>
                <a:latin typeface="Times New Roman" pitchFamily="18" charset="0"/>
              </a:rPr>
              <a:t> algorithm to find the elements from the first set of sorted values that are not in the second set of sorted values (both sets of values must be in </a:t>
            </a:r>
            <a:r>
              <a:rPr lang="en-US" sz="2500" i="1" dirty="0" smtClean="0">
                <a:solidFill>
                  <a:srgbClr val="000000"/>
                </a:solidFill>
                <a:latin typeface="Times New Roman" pitchFamily="18" charset="0"/>
              </a:rPr>
              <a:t>ascending order</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elements that are </a:t>
            </a:r>
            <a:r>
              <a:rPr lang="en-US" sz="2500" i="1" dirty="0" smtClean="0">
                <a:solidFill>
                  <a:srgbClr val="000000"/>
                </a:solidFill>
                <a:latin typeface="Times New Roman" pitchFamily="18" charset="0"/>
              </a:rPr>
              <a:t>different</a:t>
            </a:r>
            <a:r>
              <a:rPr lang="en-US" sz="2500" dirty="0" smtClean="0">
                <a:solidFill>
                  <a:srgbClr val="000000"/>
                </a:solidFill>
                <a:latin typeface="Times New Roman" pitchFamily="18" charset="0"/>
              </a:rPr>
              <a:t> are copied into the fifth argument (in this case, the array </a:t>
            </a:r>
            <a:r>
              <a:rPr lang="en-US" sz="2500" dirty="0" smtClean="0">
                <a:solidFill>
                  <a:srgbClr val="000000"/>
                </a:solidFill>
                <a:latin typeface="Lucida Console" pitchFamily="49" charset="0"/>
              </a:rPr>
              <a:t>difference</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first two iterator arguments must be at least </a:t>
            </a:r>
            <a:r>
              <a:rPr lang="en-US" sz="2500" i="1" dirty="0" smtClean="0">
                <a:solidFill>
                  <a:srgbClr val="000000"/>
                </a:solidFill>
                <a:latin typeface="Times New Roman" pitchFamily="18" charset="0"/>
              </a:rPr>
              <a:t>input iterators </a:t>
            </a:r>
            <a:r>
              <a:rPr lang="en-US" sz="2500" dirty="0" smtClean="0">
                <a:solidFill>
                  <a:srgbClr val="000000"/>
                </a:solidFill>
                <a:latin typeface="Times New Roman" pitchFamily="18" charset="0"/>
              </a:rPr>
              <a:t>for the first set of values.</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next two iterator arguments must be at least </a:t>
            </a:r>
            <a:r>
              <a:rPr lang="en-US" sz="2500" i="1" dirty="0" smtClean="0">
                <a:solidFill>
                  <a:srgbClr val="000000"/>
                </a:solidFill>
                <a:latin typeface="Times New Roman" pitchFamily="18" charset="0"/>
              </a:rPr>
              <a:t>input iterators </a:t>
            </a:r>
            <a:r>
              <a:rPr lang="en-US" sz="2500" dirty="0" smtClean="0">
                <a:solidFill>
                  <a:srgbClr val="000000"/>
                </a:solidFill>
                <a:latin typeface="Times New Roman" pitchFamily="18" charset="0"/>
              </a:rPr>
              <a:t>for the second set of values.</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fifth argument must be at least an </a:t>
            </a:r>
            <a:r>
              <a:rPr lang="en-US" sz="2500" i="1" dirty="0" smtClean="0">
                <a:solidFill>
                  <a:srgbClr val="000000"/>
                </a:solidFill>
                <a:latin typeface="Times New Roman" pitchFamily="18" charset="0"/>
              </a:rPr>
              <a:t>output iterator </a:t>
            </a:r>
            <a:r>
              <a:rPr lang="en-US" sz="2500" dirty="0" smtClean="0">
                <a:solidFill>
                  <a:srgbClr val="000000"/>
                </a:solidFill>
                <a:latin typeface="Times New Roman" pitchFamily="18" charset="0"/>
              </a:rPr>
              <a:t>indicating where to store a copy of the values that are </a:t>
            </a:r>
            <a:r>
              <a:rPr lang="en-US" sz="2500" i="1" dirty="0" smtClean="0">
                <a:solidFill>
                  <a:srgbClr val="000000"/>
                </a:solidFill>
                <a:latin typeface="Times New Roman" pitchFamily="18" charset="0"/>
              </a:rPr>
              <a:t>different</a:t>
            </a:r>
            <a:r>
              <a:rPr lang="en-US" sz="2500" dirty="0" smtClean="0">
                <a:solidFill>
                  <a:srgbClr val="000000"/>
                </a:solidFill>
                <a:latin typeface="Times New Roman" pitchFamily="18" charset="0"/>
              </a:rPr>
              <a:t>.</a:t>
            </a:r>
          </a:p>
        </p:txBody>
      </p:sp>
      <p:sp>
        <p:nvSpPr>
          <p:cNvPr id="14029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 (Cont.)</a:t>
            </a:r>
          </a:p>
        </p:txBody>
      </p:sp>
      <p:sp>
        <p:nvSpPr>
          <p:cNvPr id="141315" name="Text Placeholder 2"/>
          <p:cNvSpPr>
            <a:spLocks noGrp="1"/>
          </p:cNvSpPr>
          <p:nvPr>
            <p:ph type="body" idx="1"/>
          </p:nvPr>
        </p:nvSpPr>
        <p:spPr/>
        <p:txBody>
          <a:bodyPr/>
          <a:lstStyle/>
          <a:p>
            <a:pPr>
              <a:lnSpc>
                <a:spcPct val="90000"/>
              </a:lnSpc>
            </a:pPr>
            <a:r>
              <a:rPr lang="en-US" altLang="en-US" sz="2500" smtClean="0">
                <a:solidFill>
                  <a:srgbClr val="000000"/>
                </a:solidFill>
                <a:latin typeface="Times New Roman" panose="02020603050405020304" pitchFamily="18" charset="0"/>
              </a:rPr>
              <a:t>The algorithm returns an </a:t>
            </a:r>
            <a:r>
              <a:rPr lang="en-US" altLang="en-US" sz="2500" i="1" smtClean="0">
                <a:solidFill>
                  <a:srgbClr val="000000"/>
                </a:solidFill>
                <a:latin typeface="Times New Roman" panose="02020603050405020304" pitchFamily="18" charset="0"/>
              </a:rPr>
              <a:t>output iterator </a:t>
            </a:r>
            <a:r>
              <a:rPr lang="en-US" altLang="en-US" sz="2500" smtClean="0">
                <a:solidFill>
                  <a:srgbClr val="000000"/>
                </a:solidFill>
                <a:latin typeface="Times New Roman" panose="02020603050405020304" pitchFamily="18" charset="0"/>
              </a:rPr>
              <a:t>positioned immediately after the last value copied into the set to which the fifth argument points.</a:t>
            </a:r>
          </a:p>
          <a:p>
            <a:pPr>
              <a:lnSpc>
                <a:spcPct val="90000"/>
              </a:lnSpc>
            </a:pPr>
            <a:r>
              <a:rPr lang="en-US" altLang="en-US" sz="2500" smtClean="0">
                <a:solidFill>
                  <a:srgbClr val="000000"/>
                </a:solidFill>
                <a:latin typeface="Times New Roman" panose="02020603050405020304" pitchFamily="18" charset="0"/>
              </a:rPr>
              <a:t>A second version of </a:t>
            </a:r>
            <a:r>
              <a:rPr lang="en-US" altLang="en-US" sz="2500" smtClean="0">
                <a:solidFill>
                  <a:srgbClr val="000000"/>
                </a:solidFill>
                <a:latin typeface="Lucida Console" panose="020B0609040504020204" pitchFamily="49" charset="0"/>
              </a:rPr>
              <a:t>set_difference</a:t>
            </a:r>
            <a:r>
              <a:rPr lang="en-US" altLang="en-US" sz="2500" smtClean="0">
                <a:solidFill>
                  <a:srgbClr val="000000"/>
                </a:solidFill>
                <a:latin typeface="Times New Roman" panose="02020603050405020304" pitchFamily="18" charset="0"/>
              </a:rPr>
              <a:t> takes a sixth argument that is a </a:t>
            </a:r>
            <a:r>
              <a:rPr lang="en-US" altLang="en-US" sz="2500" i="1" smtClean="0">
                <a:solidFill>
                  <a:srgbClr val="000000"/>
                </a:solidFill>
                <a:latin typeface="Times New Roman" panose="02020603050405020304" pitchFamily="18" charset="0"/>
              </a:rPr>
              <a:t>binary predicate function </a:t>
            </a:r>
            <a:r>
              <a:rPr lang="en-US" altLang="en-US" sz="2500" smtClean="0">
                <a:solidFill>
                  <a:srgbClr val="000000"/>
                </a:solidFill>
                <a:latin typeface="Times New Roman" panose="02020603050405020304" pitchFamily="18" charset="0"/>
              </a:rPr>
              <a:t>indicating the order in which the elements were </a:t>
            </a:r>
            <a:r>
              <a:rPr lang="en-US" altLang="en-US" sz="2500" i="1" smtClean="0">
                <a:solidFill>
                  <a:srgbClr val="000000"/>
                </a:solidFill>
                <a:latin typeface="Times New Roman" panose="02020603050405020304" pitchFamily="18" charset="0"/>
              </a:rPr>
              <a:t>originally</a:t>
            </a:r>
            <a:r>
              <a:rPr lang="en-US" altLang="en-US" sz="2500" smtClean="0">
                <a:solidFill>
                  <a:srgbClr val="000000"/>
                </a:solidFill>
                <a:latin typeface="Times New Roman" panose="02020603050405020304" pitchFamily="18" charset="0"/>
              </a:rPr>
              <a:t> sorted.</a:t>
            </a:r>
          </a:p>
          <a:p>
            <a:pPr>
              <a:lnSpc>
                <a:spcPct val="90000"/>
              </a:lnSpc>
            </a:pPr>
            <a:r>
              <a:rPr lang="en-US" altLang="en-US" sz="2500" smtClean="0">
                <a:solidFill>
                  <a:srgbClr val="000000"/>
                </a:solidFill>
                <a:latin typeface="Times New Roman" panose="02020603050405020304" pitchFamily="18" charset="0"/>
              </a:rPr>
              <a:t>The two sequences must be sorted using the </a:t>
            </a:r>
            <a:r>
              <a:rPr lang="en-US" altLang="en-US" sz="2500" i="1" smtClean="0">
                <a:solidFill>
                  <a:srgbClr val="000000"/>
                </a:solidFill>
                <a:latin typeface="Times New Roman" panose="02020603050405020304" pitchFamily="18" charset="0"/>
              </a:rPr>
              <a:t>same comparison function.</a:t>
            </a:r>
          </a:p>
        </p:txBody>
      </p:sp>
      <p:sp>
        <p:nvSpPr>
          <p:cNvPr id="1413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pitchFamily="34" charset="0"/>
              </a:rPr>
              <a:t>16.2  </a:t>
            </a:r>
            <a:r>
              <a:rPr lang="en-US" dirty="0" smtClean="0">
                <a:solidFill>
                  <a:srgbClr val="3380E6"/>
                </a:solidFill>
                <a:latin typeface="Arial" pitchFamily="34" charset="0"/>
              </a:rPr>
              <a:t>Minimum Iterator Requirements (cont.)</a:t>
            </a:r>
          </a:p>
        </p:txBody>
      </p:sp>
      <p:sp>
        <p:nvSpPr>
          <p:cNvPr id="22531"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Here we summarize when iterators are invalidated during </a:t>
            </a:r>
            <a:r>
              <a:rPr lang="en-US" altLang="en-US" sz="2500" i="1" smtClean="0">
                <a:solidFill>
                  <a:srgbClr val="000000"/>
                </a:solidFill>
                <a:latin typeface="Times New Roman" panose="02020603050405020304" pitchFamily="18" charset="0"/>
              </a:rPr>
              <a:t>insert</a:t>
            </a:r>
            <a:r>
              <a:rPr lang="en-US" altLang="en-US" sz="2500" smtClean="0">
                <a:solidFill>
                  <a:srgbClr val="000000"/>
                </a:solidFill>
                <a:latin typeface="Times New Roman" panose="02020603050405020304" pitchFamily="18" charset="0"/>
              </a:rPr>
              <a:t> and </a:t>
            </a:r>
            <a:r>
              <a:rPr lang="en-US" altLang="en-US" sz="2500" i="1" smtClean="0">
                <a:solidFill>
                  <a:srgbClr val="000000"/>
                </a:solidFill>
                <a:latin typeface="Times New Roman" panose="02020603050405020304" pitchFamily="18" charset="0"/>
              </a:rPr>
              <a:t>erase</a:t>
            </a:r>
            <a:r>
              <a:rPr lang="en-US" altLang="en-US" sz="2500" smtClean="0">
                <a:solidFill>
                  <a:srgbClr val="000000"/>
                </a:solidFill>
                <a:latin typeface="Times New Roman" panose="02020603050405020304" pitchFamily="18" charset="0"/>
              </a:rPr>
              <a:t> operations.</a:t>
            </a:r>
          </a:p>
          <a:p>
            <a:pPr>
              <a:lnSpc>
                <a:spcPct val="80000"/>
              </a:lnSpc>
            </a:pPr>
            <a:r>
              <a:rPr lang="en-US" altLang="en-US" sz="2500" smtClean="0">
                <a:solidFill>
                  <a:srgbClr val="000000"/>
                </a:solidFill>
                <a:latin typeface="Times New Roman" panose="02020603050405020304" pitchFamily="18" charset="0"/>
              </a:rPr>
              <a:t>When </a:t>
            </a:r>
            <a:r>
              <a:rPr lang="en-US" altLang="en-US" sz="2500" i="1" smtClean="0">
                <a:solidFill>
                  <a:srgbClr val="000000"/>
                </a:solidFill>
                <a:latin typeface="Times New Roman" panose="02020603050405020304" pitchFamily="18" charset="0"/>
              </a:rPr>
              <a:t>inserting</a:t>
            </a:r>
            <a:r>
              <a:rPr lang="en-US" altLang="en-US" sz="2500" smtClean="0">
                <a:solidFill>
                  <a:srgbClr val="000000"/>
                </a:solidFill>
                <a:latin typeface="Times New Roman" panose="02020603050405020304" pitchFamily="18" charset="0"/>
              </a:rPr>
              <a:t> into a:</a:t>
            </a:r>
          </a:p>
          <a:p>
            <a:pPr lvl="1">
              <a:lnSpc>
                <a:spcPct val="80000"/>
              </a:lnSpc>
            </a:pPr>
            <a:r>
              <a:rPr lang="en-US" altLang="en-US" sz="2100" smtClean="0">
                <a:solidFill>
                  <a:srgbClr val="000000"/>
                </a:solidFill>
                <a:latin typeface="Lucida Console" panose="020B0609040504020204" pitchFamily="49" charset="0"/>
              </a:rPr>
              <a:t>vector</a:t>
            </a:r>
            <a:r>
              <a:rPr lang="en-US" altLang="en-US" sz="2100" smtClean="0">
                <a:solidFill>
                  <a:srgbClr val="000000"/>
                </a:solidFill>
                <a:latin typeface="Times New Roman" panose="02020603050405020304" pitchFamily="18" charset="0"/>
              </a:rPr>
              <a:t>—If the vector is reallocated, all iterators pointing to that </a:t>
            </a:r>
            <a:r>
              <a:rPr lang="en-US" altLang="en-US" sz="2100" smtClean="0">
                <a:solidFill>
                  <a:srgbClr val="000000"/>
                </a:solidFill>
                <a:latin typeface="Lucida Console" panose="020B0609040504020204" pitchFamily="49" charset="0"/>
              </a:rPr>
              <a:t>vector </a:t>
            </a:r>
            <a:r>
              <a:rPr lang="en-US" altLang="en-US" sz="2100" smtClean="0">
                <a:solidFill>
                  <a:srgbClr val="000000"/>
                </a:solidFill>
                <a:latin typeface="Times New Roman" panose="02020603050405020304" pitchFamily="18" charset="0"/>
              </a:rPr>
              <a:t>are invalidated. Otherwise, iterators from the insertion point to the end of the </a:t>
            </a:r>
            <a:r>
              <a:rPr lang="en-US" altLang="en-US" sz="2100" smtClean="0">
                <a:solidFill>
                  <a:srgbClr val="000000"/>
                </a:solidFill>
                <a:latin typeface="Lucida Console" panose="020B0609040504020204" pitchFamily="49" charset="0"/>
              </a:rPr>
              <a:t>vector</a:t>
            </a:r>
            <a:r>
              <a:rPr lang="en-US" altLang="en-US" sz="2100" smtClean="0">
                <a:solidFill>
                  <a:srgbClr val="000000"/>
                </a:solidFill>
                <a:latin typeface="Times New Roman" panose="02020603050405020304" pitchFamily="18" charset="0"/>
              </a:rPr>
              <a:t> are invalidated. </a:t>
            </a:r>
          </a:p>
          <a:p>
            <a:pPr lvl="1">
              <a:lnSpc>
                <a:spcPct val="80000"/>
              </a:lnSpc>
            </a:pPr>
            <a:r>
              <a:rPr lang="en-US" altLang="en-US" sz="2100" smtClean="0">
                <a:solidFill>
                  <a:srgbClr val="000000"/>
                </a:solidFill>
                <a:latin typeface="Lucida Console" panose="020B0609040504020204" pitchFamily="49" charset="0"/>
              </a:rPr>
              <a:t>deque</a:t>
            </a:r>
            <a:r>
              <a:rPr lang="en-US" altLang="en-US" sz="2100" smtClean="0">
                <a:solidFill>
                  <a:srgbClr val="000000"/>
                </a:solidFill>
                <a:latin typeface="Times New Roman" panose="02020603050405020304" pitchFamily="18" charset="0"/>
              </a:rPr>
              <a:t>—All iterators are invalidated. </a:t>
            </a:r>
          </a:p>
          <a:p>
            <a:pPr lvl="1">
              <a:lnSpc>
                <a:spcPct val="80000"/>
              </a:lnSpc>
            </a:pPr>
            <a:r>
              <a:rPr lang="en-US" altLang="en-US" sz="2100" smtClean="0">
                <a:solidFill>
                  <a:srgbClr val="000000"/>
                </a:solidFill>
                <a:latin typeface="Lucida Console" panose="020B0609040504020204" pitchFamily="49" charset="0"/>
              </a:rPr>
              <a:t>list</a:t>
            </a:r>
            <a:r>
              <a:rPr lang="en-US" altLang="en-US" sz="2100" smtClean="0">
                <a:solidFill>
                  <a:srgbClr val="000000"/>
                </a:solidFill>
                <a:latin typeface="Times New Roman" panose="02020603050405020304" pitchFamily="18" charset="0"/>
              </a:rPr>
              <a:t> or </a:t>
            </a:r>
            <a:r>
              <a:rPr lang="en-US" altLang="en-US" sz="2100" smtClean="0">
                <a:solidFill>
                  <a:srgbClr val="000000"/>
                </a:solidFill>
                <a:latin typeface="Lucida Console" panose="020B0609040504020204" pitchFamily="49" charset="0"/>
              </a:rPr>
              <a:t>forward_list</a:t>
            </a:r>
            <a:r>
              <a:rPr lang="en-US" altLang="en-US" sz="2100" smtClean="0">
                <a:solidFill>
                  <a:srgbClr val="000000"/>
                </a:solidFill>
                <a:latin typeface="Times New Roman" panose="02020603050405020304" pitchFamily="18" charset="0"/>
              </a:rPr>
              <a:t>—All iterators </a:t>
            </a:r>
            <a:r>
              <a:rPr lang="en-US" altLang="en-US" sz="2100" i="1" smtClean="0">
                <a:solidFill>
                  <a:srgbClr val="000000"/>
                </a:solidFill>
                <a:latin typeface="Times New Roman" panose="02020603050405020304" pitchFamily="18" charset="0"/>
              </a:rPr>
              <a:t>remain valid</a:t>
            </a:r>
            <a:r>
              <a:rPr lang="en-US" altLang="en-US" sz="2100" smtClean="0">
                <a:solidFill>
                  <a:srgbClr val="000000"/>
                </a:solidFill>
                <a:latin typeface="Times New Roman" panose="02020603050405020304" pitchFamily="18" charset="0"/>
              </a:rPr>
              <a:t>.</a:t>
            </a:r>
          </a:p>
          <a:p>
            <a:pPr lvl="1">
              <a:lnSpc>
                <a:spcPct val="80000"/>
              </a:lnSpc>
            </a:pPr>
            <a:r>
              <a:rPr lang="en-US" altLang="en-US" sz="2100" smtClean="0">
                <a:solidFill>
                  <a:srgbClr val="000000"/>
                </a:solidFill>
                <a:latin typeface="Times New Roman" panose="02020603050405020304" pitchFamily="18" charset="0"/>
              </a:rPr>
              <a:t>Ordered associative container—All iterators </a:t>
            </a:r>
            <a:r>
              <a:rPr lang="en-US" altLang="en-US" sz="2100" i="1" smtClean="0">
                <a:solidFill>
                  <a:srgbClr val="000000"/>
                </a:solidFill>
                <a:latin typeface="Times New Roman" panose="02020603050405020304" pitchFamily="18" charset="0"/>
              </a:rPr>
              <a:t>remain valid</a:t>
            </a:r>
            <a:r>
              <a:rPr lang="en-US" altLang="en-US" sz="2100" smtClean="0">
                <a:solidFill>
                  <a:srgbClr val="000000"/>
                </a:solidFill>
                <a:latin typeface="Times New Roman" panose="02020603050405020304" pitchFamily="18" charset="0"/>
              </a:rPr>
              <a:t>.</a:t>
            </a:r>
          </a:p>
          <a:p>
            <a:pPr lvl="1">
              <a:lnSpc>
                <a:spcPct val="80000"/>
              </a:lnSpc>
            </a:pPr>
            <a:r>
              <a:rPr lang="en-US" altLang="en-US" sz="2100" smtClean="0">
                <a:solidFill>
                  <a:srgbClr val="000000"/>
                </a:solidFill>
                <a:latin typeface="Times New Roman" panose="02020603050405020304" pitchFamily="18" charset="0"/>
              </a:rPr>
              <a:t>Unordered associative container—All iterators are invalidated if the containers need to be reallocated.</a:t>
            </a:r>
          </a:p>
        </p:txBody>
      </p:sp>
      <p:sp>
        <p:nvSpPr>
          <p:cNvPr id="2253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 (Cont.)</a:t>
            </a:r>
          </a:p>
        </p:txBody>
      </p:sp>
      <p:sp>
        <p:nvSpPr>
          <p:cNvPr id="105475"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set_intersection</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Lines 48–49 </a:t>
            </a:r>
            <a:r>
              <a:rPr lang="en-US" sz="2500" dirty="0">
                <a:solidFill>
                  <a:srgbClr val="000000"/>
                </a:solidFill>
                <a:latin typeface="Times New Roman" pitchFamily="18" charset="0"/>
              </a:rPr>
              <a:t>use </a:t>
            </a:r>
            <a:r>
              <a:rPr lang="en-US" sz="2500" dirty="0" smtClean="0">
                <a:solidFill>
                  <a:srgbClr val="000000"/>
                </a:solidFill>
                <a:latin typeface="Times New Roman" pitchFamily="18" charset="0"/>
              </a:rPr>
              <a:t>the </a:t>
            </a:r>
            <a:r>
              <a:rPr lang="en-US" sz="2500" dirty="0" smtClean="0">
                <a:solidFill>
                  <a:srgbClr val="0000FF"/>
                </a:solidFill>
                <a:latin typeface="LucidaSansTypewriter" pitchFamily="49" charset="0"/>
              </a:rPr>
              <a:t>set_intersection</a:t>
            </a:r>
            <a:r>
              <a:rPr lang="en-US" sz="2500" dirty="0" smtClean="0">
                <a:solidFill>
                  <a:srgbClr val="000000"/>
                </a:solidFill>
                <a:latin typeface="Times New Roman" pitchFamily="18" charset="0"/>
              </a:rPr>
              <a:t> algorithm to </a:t>
            </a:r>
            <a:r>
              <a:rPr lang="en-US" sz="2500" dirty="0">
                <a:solidFill>
                  <a:srgbClr val="000000"/>
                </a:solidFill>
                <a:latin typeface="Times New Roman" pitchFamily="18" charset="0"/>
              </a:rPr>
              <a:t>determine the elements from the first set of sorted values that </a:t>
            </a:r>
            <a:r>
              <a:rPr lang="en-US" sz="2500" i="1" dirty="0">
                <a:solidFill>
                  <a:srgbClr val="000000"/>
                </a:solidFill>
                <a:latin typeface="Times New Roman" pitchFamily="18" charset="0"/>
              </a:rPr>
              <a:t>are</a:t>
            </a:r>
            <a:r>
              <a:rPr lang="en-US" sz="2500" dirty="0">
                <a:solidFill>
                  <a:srgbClr val="000000"/>
                </a:solidFill>
                <a:latin typeface="Times New Roman" pitchFamily="18" charset="0"/>
              </a:rPr>
              <a:t> in the second set of sorted values (both sets of values must be in </a:t>
            </a:r>
            <a:r>
              <a:rPr lang="en-US" sz="2500" i="1" dirty="0">
                <a:solidFill>
                  <a:srgbClr val="000000"/>
                </a:solidFill>
                <a:latin typeface="Times New Roman" pitchFamily="18" charset="0"/>
              </a:rPr>
              <a:t>ascending</a:t>
            </a:r>
            <a:r>
              <a:rPr lang="en-US" sz="2500" dirty="0">
                <a:solidFill>
                  <a:srgbClr val="000000"/>
                </a:solidFill>
                <a:latin typeface="Times New Roman" pitchFamily="18" charset="0"/>
              </a:rPr>
              <a:t> order</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The elements </a:t>
            </a:r>
            <a:r>
              <a:rPr lang="en-US" sz="2500" i="1" dirty="0">
                <a:solidFill>
                  <a:srgbClr val="000000"/>
                </a:solidFill>
                <a:latin typeface="Times New Roman" pitchFamily="18" charset="0"/>
              </a:rPr>
              <a:t>common to both sets </a:t>
            </a:r>
            <a:r>
              <a:rPr lang="en-US" sz="2500" dirty="0">
                <a:solidFill>
                  <a:srgbClr val="000000"/>
                </a:solidFill>
                <a:latin typeface="Times New Roman" pitchFamily="18" charset="0"/>
              </a:rPr>
              <a:t>are copied into the fifth argument (in this case, array </a:t>
            </a:r>
            <a:r>
              <a:rPr lang="en-US" sz="2500" dirty="0">
                <a:solidFill>
                  <a:srgbClr val="000000"/>
                </a:solidFill>
                <a:latin typeface="Lucida Console" pitchFamily="49" charset="0"/>
              </a:rPr>
              <a:t>intersection</a:t>
            </a:r>
            <a:r>
              <a:rPr lang="en-US" sz="2500" dirty="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The first two iterator arguments must be at least </a:t>
            </a:r>
            <a:r>
              <a:rPr lang="en-US" sz="2500" i="1" dirty="0">
                <a:solidFill>
                  <a:srgbClr val="000000"/>
                </a:solidFill>
                <a:latin typeface="Times New Roman" pitchFamily="18" charset="0"/>
              </a:rPr>
              <a:t>input iterators </a:t>
            </a:r>
            <a:r>
              <a:rPr lang="en-US" sz="2500" dirty="0">
                <a:solidFill>
                  <a:srgbClr val="000000"/>
                </a:solidFill>
                <a:latin typeface="Times New Roman" pitchFamily="18" charset="0"/>
              </a:rPr>
              <a:t>for the first set of values.</a:t>
            </a:r>
          </a:p>
          <a:p>
            <a:pPr marL="365760" indent="-256032" fontAlgn="auto">
              <a:lnSpc>
                <a:spcPct val="90000"/>
              </a:lnSpc>
              <a:spcAft>
                <a:spcPts val="0"/>
              </a:spcAft>
              <a:buFont typeface="Wingdings 3"/>
              <a:buChar char=""/>
              <a:defRPr/>
            </a:pPr>
            <a:endParaRPr lang="en-US" sz="2500" dirty="0">
              <a:solidFill>
                <a:srgbClr val="000000"/>
              </a:solidFill>
              <a:latin typeface="Times New Roman" pitchFamily="18" charset="0"/>
            </a:endParaRPr>
          </a:p>
        </p:txBody>
      </p:sp>
      <p:sp>
        <p:nvSpPr>
          <p:cNvPr id="14234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 (Cont.)</a:t>
            </a:r>
          </a:p>
        </p:txBody>
      </p:sp>
      <p:sp>
        <p:nvSpPr>
          <p:cNvPr id="106499" name="Text Placeholder 2"/>
          <p:cNvSpPr>
            <a:spLocks noGrp="1"/>
          </p:cNvSpPr>
          <p:nvPr>
            <p:ph type="body" idx="1"/>
          </p:nvPr>
        </p:nvSpPr>
        <p:spPr/>
        <p:txBody>
          <a:bodyPr>
            <a:normAutofit lnSpcReduction="10000"/>
          </a:bodyPr>
          <a:lstStyle/>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next two iterator arguments must be at least </a:t>
            </a:r>
            <a:r>
              <a:rPr lang="en-US" sz="2500" i="1" dirty="0" smtClean="0">
                <a:solidFill>
                  <a:srgbClr val="000000"/>
                </a:solidFill>
                <a:latin typeface="Times New Roman" pitchFamily="18" charset="0"/>
              </a:rPr>
              <a:t>input iterators</a:t>
            </a:r>
            <a:r>
              <a:rPr lang="en-US" sz="2500" dirty="0" smtClean="0">
                <a:solidFill>
                  <a:srgbClr val="000000"/>
                </a:solidFill>
                <a:latin typeface="Times New Roman" pitchFamily="18" charset="0"/>
              </a:rPr>
              <a:t> for the second set of values.</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fifth argument must be at least an </a:t>
            </a:r>
            <a:r>
              <a:rPr lang="en-US" sz="2500" i="1" dirty="0" smtClean="0">
                <a:solidFill>
                  <a:srgbClr val="000000"/>
                </a:solidFill>
                <a:latin typeface="Times New Roman" pitchFamily="18" charset="0"/>
              </a:rPr>
              <a:t>output iterator </a:t>
            </a:r>
            <a:r>
              <a:rPr lang="en-US" sz="2500" dirty="0" smtClean="0">
                <a:solidFill>
                  <a:srgbClr val="000000"/>
                </a:solidFill>
                <a:latin typeface="Times New Roman" pitchFamily="18" charset="0"/>
              </a:rPr>
              <a:t>indicating where to store a copy of the values that are the same.</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algorithm returns an output iterator positioned immediately after the last value copied into the set to which the fifth argument points.</a:t>
            </a: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A second version of </a:t>
            </a:r>
            <a:r>
              <a:rPr lang="en-US" sz="2500" dirty="0" smtClean="0">
                <a:solidFill>
                  <a:srgbClr val="000000"/>
                </a:solidFill>
                <a:latin typeface="Lucida Console" pitchFamily="49" charset="0"/>
              </a:rPr>
              <a:t>set_intersection</a:t>
            </a:r>
            <a:r>
              <a:rPr lang="en-US" sz="2500" dirty="0" smtClean="0">
                <a:solidFill>
                  <a:srgbClr val="000000"/>
                </a:solidFill>
                <a:latin typeface="Times New Roman" pitchFamily="18" charset="0"/>
              </a:rPr>
              <a:t> </a:t>
            </a:r>
            <a:r>
              <a:rPr lang="en-US" sz="2500" dirty="0">
                <a:solidFill>
                  <a:srgbClr val="000000"/>
                </a:solidFill>
                <a:latin typeface="Times New Roman" pitchFamily="18" charset="0"/>
              </a:rPr>
              <a:t>takes a sixth argument that is a </a:t>
            </a:r>
            <a:r>
              <a:rPr lang="en-US" sz="2500" i="1" dirty="0">
                <a:solidFill>
                  <a:srgbClr val="000000"/>
                </a:solidFill>
                <a:latin typeface="Times New Roman" pitchFamily="18" charset="0"/>
              </a:rPr>
              <a:t>binary predicate function </a:t>
            </a:r>
            <a:r>
              <a:rPr lang="en-US" sz="2500" dirty="0">
                <a:solidFill>
                  <a:srgbClr val="000000"/>
                </a:solidFill>
                <a:latin typeface="Times New Roman" pitchFamily="18" charset="0"/>
              </a:rPr>
              <a:t>indicating the order in which the elements were </a:t>
            </a:r>
            <a:r>
              <a:rPr lang="en-US" sz="2500" i="1" dirty="0">
                <a:solidFill>
                  <a:srgbClr val="000000"/>
                </a:solidFill>
                <a:latin typeface="Times New Roman" pitchFamily="18" charset="0"/>
              </a:rPr>
              <a:t>originally</a:t>
            </a:r>
            <a:r>
              <a:rPr lang="en-US" sz="2500" dirty="0">
                <a:solidFill>
                  <a:srgbClr val="000000"/>
                </a:solidFill>
                <a:latin typeface="Times New Roman" pitchFamily="18" charset="0"/>
              </a:rPr>
              <a:t> sorted</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The two sequences must be sorted using the </a:t>
            </a:r>
            <a:r>
              <a:rPr lang="en-US" sz="2500" i="1" dirty="0">
                <a:solidFill>
                  <a:srgbClr val="000000"/>
                </a:solidFill>
                <a:latin typeface="Times New Roman" pitchFamily="18" charset="0"/>
              </a:rPr>
              <a:t>same comparison function</a:t>
            </a:r>
            <a:r>
              <a:rPr lang="en-US" sz="2500" i="1" dirty="0" smtClean="0">
                <a:solidFill>
                  <a:srgbClr val="000000"/>
                </a:solidFill>
                <a:latin typeface="Times New Roman" pitchFamily="18" charset="0"/>
              </a:rPr>
              <a:t>.</a:t>
            </a:r>
            <a:endParaRPr lang="en-US" sz="2500" dirty="0">
              <a:solidFill>
                <a:srgbClr val="000000"/>
              </a:solidFill>
              <a:latin typeface="Times New Roman" pitchFamily="18" charset="0"/>
            </a:endParaRPr>
          </a:p>
          <a:p>
            <a:pPr marL="365760" indent="-256032" fontAlgn="auto">
              <a:lnSpc>
                <a:spcPct val="90000"/>
              </a:lnSpc>
              <a:spcAft>
                <a:spcPts val="0"/>
              </a:spcAft>
              <a:buFont typeface="Wingdings 3"/>
              <a:buChar char=""/>
              <a:defRPr/>
            </a:pPr>
            <a:endParaRPr lang="en-US" sz="2500" dirty="0" smtClean="0">
              <a:solidFill>
                <a:srgbClr val="000000"/>
              </a:solidFill>
              <a:latin typeface="Times New Roman" pitchFamily="18" charset="0"/>
            </a:endParaRPr>
          </a:p>
        </p:txBody>
      </p:sp>
      <p:sp>
        <p:nvSpPr>
          <p:cNvPr id="14336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 (Cont.)</a:t>
            </a:r>
          </a:p>
        </p:txBody>
      </p:sp>
      <p:sp>
        <p:nvSpPr>
          <p:cNvPr id="107523"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set_symmetric_difference</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Lines 57–58 use the </a:t>
            </a:r>
            <a:r>
              <a:rPr lang="en-US" sz="2500" dirty="0" smtClean="0">
                <a:solidFill>
                  <a:srgbClr val="0000FF"/>
                </a:solidFill>
                <a:latin typeface="LucidaSansTypewriter" pitchFamily="49" charset="0"/>
              </a:rPr>
              <a:t>set_symmetric_difference</a:t>
            </a:r>
            <a:r>
              <a:rPr lang="en-US" sz="2500" dirty="0" smtClean="0">
                <a:solidFill>
                  <a:srgbClr val="000000"/>
                </a:solidFill>
                <a:latin typeface="Times New Roman" pitchFamily="18" charset="0"/>
              </a:rPr>
              <a:t> algorithm to determine the elements in the first set that are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 the second set and the elements in the second set that are not in the first set (both sets must be in </a:t>
            </a:r>
            <a:r>
              <a:rPr lang="en-US" sz="2500" i="1" dirty="0" smtClean="0">
                <a:solidFill>
                  <a:srgbClr val="000000"/>
                </a:solidFill>
                <a:latin typeface="Times New Roman" pitchFamily="18" charset="0"/>
              </a:rPr>
              <a:t>ascending order</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elements that are </a:t>
            </a:r>
            <a:r>
              <a:rPr lang="en-US" sz="2500" i="1" dirty="0" smtClean="0">
                <a:solidFill>
                  <a:srgbClr val="000000"/>
                </a:solidFill>
                <a:latin typeface="Times New Roman" pitchFamily="18" charset="0"/>
              </a:rPr>
              <a:t>different</a:t>
            </a:r>
            <a:r>
              <a:rPr lang="en-US" sz="2500" dirty="0" smtClean="0">
                <a:solidFill>
                  <a:srgbClr val="000000"/>
                </a:solidFill>
                <a:latin typeface="Times New Roman" pitchFamily="18" charset="0"/>
              </a:rPr>
              <a:t> are copied from both sets into the fifth argument (the array </a:t>
            </a:r>
            <a:r>
              <a:rPr lang="en-US" sz="2500" dirty="0" smtClean="0">
                <a:solidFill>
                  <a:srgbClr val="000000"/>
                </a:solidFill>
                <a:latin typeface="Lucida Console" pitchFamily="49" charset="0"/>
              </a:rPr>
              <a:t>symmetric_difference</a:t>
            </a:r>
            <a:r>
              <a:rPr lang="en-US" sz="2500" dirty="0" smtClean="0">
                <a:solidFill>
                  <a:srgbClr val="000000"/>
                </a:solidFill>
                <a:latin typeface="Times New Roman" pitchFamily="18" charset="0"/>
              </a:rPr>
              <a:t>).</a:t>
            </a:r>
          </a:p>
        </p:txBody>
      </p:sp>
      <p:sp>
        <p:nvSpPr>
          <p:cNvPr id="14438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 (Cont.)</a:t>
            </a:r>
          </a:p>
        </p:txBody>
      </p:sp>
      <p:sp>
        <p:nvSpPr>
          <p:cNvPr id="108547" name="Text Placeholder 2"/>
          <p:cNvSpPr>
            <a:spLocks noGrp="1"/>
          </p:cNvSpPr>
          <p:nvPr>
            <p:ph type="body" idx="1"/>
          </p:nvPr>
        </p:nvSpPr>
        <p:spPr/>
        <p:txBody>
          <a:bodyPr>
            <a:normAutofit lnSpcReduction="10000"/>
          </a:bodyPr>
          <a:lstStyle/>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first two iterator arguments must be at least </a:t>
            </a:r>
            <a:r>
              <a:rPr lang="en-US" sz="2300" i="1" dirty="0" smtClean="0">
                <a:solidFill>
                  <a:srgbClr val="000000"/>
                </a:solidFill>
                <a:latin typeface="Times New Roman" pitchFamily="18" charset="0"/>
              </a:rPr>
              <a:t>input iterators </a:t>
            </a:r>
            <a:r>
              <a:rPr lang="en-US" sz="2300" dirty="0" smtClean="0">
                <a:solidFill>
                  <a:srgbClr val="000000"/>
                </a:solidFill>
                <a:latin typeface="Times New Roman" pitchFamily="18" charset="0"/>
              </a:rPr>
              <a:t>for the first set of values.</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next two iterator arguments must be at least </a:t>
            </a:r>
            <a:r>
              <a:rPr lang="en-US" sz="2300" i="1" dirty="0" smtClean="0">
                <a:solidFill>
                  <a:srgbClr val="000000"/>
                </a:solidFill>
                <a:latin typeface="Times New Roman" pitchFamily="18" charset="0"/>
              </a:rPr>
              <a:t>input iterators </a:t>
            </a:r>
            <a:r>
              <a:rPr lang="en-US" sz="2300" dirty="0" smtClean="0">
                <a:solidFill>
                  <a:srgbClr val="000000"/>
                </a:solidFill>
                <a:latin typeface="Times New Roman" pitchFamily="18" charset="0"/>
              </a:rPr>
              <a:t>for the second set of values.</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fifth argument must be at least an </a:t>
            </a:r>
            <a:r>
              <a:rPr lang="en-US" sz="2300" i="1" dirty="0" smtClean="0">
                <a:solidFill>
                  <a:srgbClr val="000000"/>
                </a:solidFill>
                <a:latin typeface="Times New Roman" pitchFamily="18" charset="0"/>
              </a:rPr>
              <a:t>output iterator </a:t>
            </a:r>
            <a:r>
              <a:rPr lang="en-US" sz="2300" dirty="0" smtClean="0">
                <a:solidFill>
                  <a:srgbClr val="000000"/>
                </a:solidFill>
                <a:latin typeface="Times New Roman" pitchFamily="18" charset="0"/>
              </a:rPr>
              <a:t>indicating where to store a copy of the values that are different.</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algorithm returns an </a:t>
            </a:r>
            <a:r>
              <a:rPr lang="en-US" sz="2300" i="1" dirty="0" smtClean="0">
                <a:solidFill>
                  <a:srgbClr val="000000"/>
                </a:solidFill>
                <a:latin typeface="Times New Roman" pitchFamily="18" charset="0"/>
              </a:rPr>
              <a:t>output iterator </a:t>
            </a:r>
            <a:r>
              <a:rPr lang="en-US" sz="2300" dirty="0" smtClean="0">
                <a:solidFill>
                  <a:srgbClr val="000000"/>
                </a:solidFill>
                <a:latin typeface="Times New Roman" pitchFamily="18" charset="0"/>
              </a:rPr>
              <a:t>positioned immediately after the </a:t>
            </a:r>
            <a:r>
              <a:rPr lang="en-US" sz="2300" i="1" dirty="0" smtClean="0">
                <a:solidFill>
                  <a:srgbClr val="000000"/>
                </a:solidFill>
                <a:latin typeface="Times New Roman" pitchFamily="18" charset="0"/>
              </a:rPr>
              <a:t>last</a:t>
            </a:r>
            <a:r>
              <a:rPr lang="en-US" sz="2300" dirty="0" smtClean="0">
                <a:solidFill>
                  <a:srgbClr val="000000"/>
                </a:solidFill>
                <a:latin typeface="Times New Roman" pitchFamily="18" charset="0"/>
              </a:rPr>
              <a:t> value copied into the set to which the fifth argument points.</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A second version of </a:t>
            </a:r>
            <a:r>
              <a:rPr lang="en-US" sz="2300" dirty="0" smtClean="0">
                <a:solidFill>
                  <a:srgbClr val="000000"/>
                </a:solidFill>
                <a:latin typeface="Lucida Console" pitchFamily="49" charset="0"/>
              </a:rPr>
              <a:t>set_symmetric_difference</a:t>
            </a:r>
            <a:r>
              <a:rPr lang="en-US" sz="2300" dirty="0" smtClean="0">
                <a:solidFill>
                  <a:srgbClr val="000000"/>
                </a:solidFill>
                <a:latin typeface="Times New Roman" pitchFamily="18" charset="0"/>
              </a:rPr>
              <a:t> takes a sixth argument that is a </a:t>
            </a:r>
            <a:r>
              <a:rPr lang="en-US" sz="2300" i="1" dirty="0" smtClean="0">
                <a:solidFill>
                  <a:srgbClr val="000000"/>
                </a:solidFill>
                <a:latin typeface="Times New Roman" pitchFamily="18" charset="0"/>
              </a:rPr>
              <a:t>binary predicate function </a:t>
            </a:r>
            <a:r>
              <a:rPr lang="en-US" sz="2300" dirty="0" smtClean="0">
                <a:solidFill>
                  <a:srgbClr val="000000"/>
                </a:solidFill>
                <a:latin typeface="Times New Roman" pitchFamily="18" charset="0"/>
              </a:rPr>
              <a:t>indicating the order in which the elements were originally sorted.</a:t>
            </a:r>
          </a:p>
          <a:p>
            <a:pPr marL="365760" indent="-256032" fontAlgn="auto">
              <a:lnSpc>
                <a:spcPct val="90000"/>
              </a:lnSpc>
              <a:spcAft>
                <a:spcPts val="0"/>
              </a:spcAft>
              <a:buFont typeface="Wingdings 3"/>
              <a:buChar char=""/>
              <a:defRPr/>
            </a:pPr>
            <a:r>
              <a:rPr lang="en-US" sz="2400" dirty="0">
                <a:solidFill>
                  <a:srgbClr val="000000"/>
                </a:solidFill>
                <a:latin typeface="Times New Roman" pitchFamily="18" charset="0"/>
              </a:rPr>
              <a:t>The two sequences must be sorted using the </a:t>
            </a:r>
            <a:r>
              <a:rPr lang="en-US" sz="2400" i="1" dirty="0">
                <a:solidFill>
                  <a:srgbClr val="000000"/>
                </a:solidFill>
                <a:latin typeface="Times New Roman" pitchFamily="18" charset="0"/>
              </a:rPr>
              <a:t>same comparison function.</a:t>
            </a:r>
          </a:p>
          <a:p>
            <a:pPr marL="109728" indent="0" fontAlgn="auto">
              <a:lnSpc>
                <a:spcPct val="90000"/>
              </a:lnSpc>
              <a:spcAft>
                <a:spcPts val="0"/>
              </a:spcAft>
              <a:buFont typeface="Wingdings 3"/>
              <a:buNone/>
              <a:defRPr/>
            </a:pPr>
            <a:endParaRPr lang="en-US" sz="2300" dirty="0" smtClean="0">
              <a:solidFill>
                <a:srgbClr val="000000"/>
              </a:solidFill>
              <a:latin typeface="Times New Roman" pitchFamily="18" charset="0"/>
            </a:endParaRPr>
          </a:p>
        </p:txBody>
      </p:sp>
      <p:sp>
        <p:nvSpPr>
          <p:cNvPr id="14541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 (Cont.)</a:t>
            </a:r>
          </a:p>
        </p:txBody>
      </p:sp>
      <p:sp>
        <p:nvSpPr>
          <p:cNvPr id="109571"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b="1" i="1" dirty="0">
                <a:solidFill>
                  <a:srgbClr val="000000"/>
                </a:solidFill>
                <a:latin typeface="Lucida Console" pitchFamily="49" charset="0"/>
              </a:rPr>
              <a:t>set_union</a:t>
            </a:r>
            <a:r>
              <a:rPr lang="en-US"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Lines 65-66 use the </a:t>
            </a:r>
            <a:r>
              <a:rPr lang="en-US" dirty="0" smtClean="0">
                <a:solidFill>
                  <a:srgbClr val="0000FF"/>
                </a:solidFill>
                <a:latin typeface="LucidaSansTypewriter" pitchFamily="49" charset="0"/>
              </a:rPr>
              <a:t>set_union</a:t>
            </a:r>
            <a:r>
              <a:rPr lang="en-US" dirty="0" smtClean="0">
                <a:solidFill>
                  <a:srgbClr val="000000"/>
                </a:solidFill>
                <a:latin typeface="Times New Roman" pitchFamily="18" charset="0"/>
              </a:rPr>
              <a:t> algorithm to create a set of all the elements that are in </a:t>
            </a:r>
            <a:r>
              <a:rPr lang="en-US" i="1" dirty="0" smtClean="0">
                <a:solidFill>
                  <a:srgbClr val="000000"/>
                </a:solidFill>
                <a:latin typeface="Times New Roman" pitchFamily="18" charset="0"/>
              </a:rPr>
              <a:t>either or both </a:t>
            </a:r>
            <a:r>
              <a:rPr lang="en-US" dirty="0" smtClean="0">
                <a:solidFill>
                  <a:srgbClr val="000000"/>
                </a:solidFill>
                <a:latin typeface="Times New Roman" pitchFamily="18" charset="0"/>
              </a:rPr>
              <a:t>of the two sorted sets (both sets of values must be in </a:t>
            </a:r>
            <a:r>
              <a:rPr lang="en-US" i="1" dirty="0" smtClean="0">
                <a:solidFill>
                  <a:srgbClr val="000000"/>
                </a:solidFill>
                <a:latin typeface="Times New Roman" pitchFamily="18" charset="0"/>
              </a:rPr>
              <a:t>ascending order</a:t>
            </a:r>
            <a:r>
              <a:rPr lang="en-US"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The elements are copied from both sets into the fifth argument (in this case the array </a:t>
            </a:r>
            <a:r>
              <a:rPr lang="en-US" dirty="0" smtClean="0">
                <a:solidFill>
                  <a:srgbClr val="000000"/>
                </a:solidFill>
                <a:latin typeface="Lucida Console" pitchFamily="49" charset="0"/>
              </a:rPr>
              <a:t>unionSet</a:t>
            </a:r>
            <a:r>
              <a:rPr lang="en-US"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Elements that appear in both sets are only copied from the first set.</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The first two iterator arguments must be at least </a:t>
            </a:r>
            <a:r>
              <a:rPr lang="en-US" i="1" dirty="0" smtClean="0">
                <a:solidFill>
                  <a:srgbClr val="000000"/>
                </a:solidFill>
                <a:latin typeface="Times New Roman" pitchFamily="18" charset="0"/>
              </a:rPr>
              <a:t>input iterators</a:t>
            </a:r>
            <a:r>
              <a:rPr lang="en-US" dirty="0" smtClean="0">
                <a:solidFill>
                  <a:srgbClr val="000000"/>
                </a:solidFill>
                <a:latin typeface="Times New Roman" pitchFamily="18" charset="0"/>
              </a:rPr>
              <a:t> for the first set of values.</a:t>
            </a:r>
          </a:p>
        </p:txBody>
      </p:sp>
      <p:sp>
        <p:nvSpPr>
          <p:cNvPr id="1464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16.3.10 </a:t>
            </a:r>
            <a:r>
              <a:rPr lang="en-US" dirty="0" smtClean="0">
                <a:solidFill>
                  <a:srgbClr val="33B38C"/>
                </a:solidFill>
                <a:latin typeface="Goudy Sans Medium" pitchFamily="34" charset="0"/>
              </a:rPr>
              <a:t>Set Operations (Cont.)</a:t>
            </a:r>
          </a:p>
        </p:txBody>
      </p:sp>
      <p:sp>
        <p:nvSpPr>
          <p:cNvPr id="147459" name="Text Placeholder 2"/>
          <p:cNvSpPr>
            <a:spLocks noGrp="1"/>
          </p:cNvSpPr>
          <p:nvPr>
            <p:ph type="body" idx="1"/>
          </p:nvPr>
        </p:nvSpPr>
        <p:spPr/>
        <p:txBody>
          <a:bodyPr/>
          <a:lstStyle/>
          <a:p>
            <a:pPr>
              <a:lnSpc>
                <a:spcPct val="90000"/>
              </a:lnSpc>
            </a:pPr>
            <a:r>
              <a:rPr lang="en-US" altLang="en-US" sz="2500" smtClean="0">
                <a:solidFill>
                  <a:srgbClr val="000000"/>
                </a:solidFill>
                <a:latin typeface="Times New Roman" panose="02020603050405020304" pitchFamily="18" charset="0"/>
              </a:rPr>
              <a:t>The next two iterator arguments must be at least </a:t>
            </a:r>
            <a:r>
              <a:rPr lang="en-US" altLang="en-US" sz="2500" i="1" smtClean="0">
                <a:solidFill>
                  <a:srgbClr val="000000"/>
                </a:solidFill>
                <a:latin typeface="Times New Roman" panose="02020603050405020304" pitchFamily="18" charset="0"/>
              </a:rPr>
              <a:t>input iterators</a:t>
            </a:r>
            <a:r>
              <a:rPr lang="en-US" altLang="en-US" sz="2500" smtClean="0">
                <a:solidFill>
                  <a:srgbClr val="000000"/>
                </a:solidFill>
                <a:latin typeface="Times New Roman" panose="02020603050405020304" pitchFamily="18" charset="0"/>
              </a:rPr>
              <a:t> for the second set of values.</a:t>
            </a:r>
          </a:p>
          <a:p>
            <a:pPr>
              <a:lnSpc>
                <a:spcPct val="90000"/>
              </a:lnSpc>
            </a:pPr>
            <a:r>
              <a:rPr lang="en-US" altLang="en-US" sz="2500" smtClean="0">
                <a:solidFill>
                  <a:srgbClr val="000000"/>
                </a:solidFill>
                <a:latin typeface="Times New Roman" panose="02020603050405020304" pitchFamily="18" charset="0"/>
              </a:rPr>
              <a:t>The fifth argument must be at least an </a:t>
            </a:r>
            <a:r>
              <a:rPr lang="en-US" altLang="en-US" sz="2500" i="1" smtClean="0">
                <a:solidFill>
                  <a:srgbClr val="000000"/>
                </a:solidFill>
                <a:latin typeface="Times New Roman" panose="02020603050405020304" pitchFamily="18" charset="0"/>
              </a:rPr>
              <a:t>output iterator </a:t>
            </a:r>
            <a:r>
              <a:rPr lang="en-US" altLang="en-US" sz="2500" smtClean="0">
                <a:solidFill>
                  <a:srgbClr val="000000"/>
                </a:solidFill>
                <a:latin typeface="Times New Roman" panose="02020603050405020304" pitchFamily="18" charset="0"/>
              </a:rPr>
              <a:t>indicating where to store the copied elements.</a:t>
            </a:r>
          </a:p>
          <a:p>
            <a:pPr>
              <a:lnSpc>
                <a:spcPct val="90000"/>
              </a:lnSpc>
            </a:pPr>
            <a:r>
              <a:rPr lang="en-US" altLang="en-US" sz="2500" smtClean="0">
                <a:solidFill>
                  <a:srgbClr val="000000"/>
                </a:solidFill>
                <a:latin typeface="Times New Roman" panose="02020603050405020304" pitchFamily="18" charset="0"/>
              </a:rPr>
              <a:t>The algorithm returns an </a:t>
            </a:r>
            <a:r>
              <a:rPr lang="en-US" altLang="en-US" sz="2500" i="1" smtClean="0">
                <a:solidFill>
                  <a:srgbClr val="000000"/>
                </a:solidFill>
                <a:latin typeface="Times New Roman" panose="02020603050405020304" pitchFamily="18" charset="0"/>
              </a:rPr>
              <a:t>output iterator </a:t>
            </a:r>
            <a:r>
              <a:rPr lang="en-US" altLang="en-US" sz="2500" smtClean="0">
                <a:solidFill>
                  <a:srgbClr val="000000"/>
                </a:solidFill>
                <a:latin typeface="Times New Roman" panose="02020603050405020304" pitchFamily="18" charset="0"/>
              </a:rPr>
              <a:t>positioned immediately after the last value copied into the set to which the fifth argument points.</a:t>
            </a:r>
          </a:p>
          <a:p>
            <a:pPr>
              <a:lnSpc>
                <a:spcPct val="90000"/>
              </a:lnSpc>
            </a:pPr>
            <a:r>
              <a:rPr lang="en-US" altLang="en-US" sz="2500" smtClean="0">
                <a:solidFill>
                  <a:srgbClr val="000000"/>
                </a:solidFill>
                <a:latin typeface="Times New Roman" panose="02020603050405020304" pitchFamily="18" charset="0"/>
              </a:rPr>
              <a:t>A second version of </a:t>
            </a:r>
            <a:r>
              <a:rPr lang="en-US" altLang="en-US" sz="2500" smtClean="0">
                <a:solidFill>
                  <a:srgbClr val="000000"/>
                </a:solidFill>
                <a:latin typeface="Lucida Console" panose="020B0609040504020204" pitchFamily="49" charset="0"/>
              </a:rPr>
              <a:t>set_union</a:t>
            </a:r>
            <a:r>
              <a:rPr lang="en-US" altLang="en-US" sz="2500" smtClean="0">
                <a:solidFill>
                  <a:srgbClr val="000000"/>
                </a:solidFill>
                <a:latin typeface="Times New Roman" panose="02020603050405020304" pitchFamily="18" charset="0"/>
              </a:rPr>
              <a:t> takes a sixth argument that is a binary predicate function indicating the order in which the elements were </a:t>
            </a:r>
            <a:r>
              <a:rPr lang="en-US" altLang="en-US" sz="2500" i="1" smtClean="0">
                <a:solidFill>
                  <a:srgbClr val="000000"/>
                </a:solidFill>
                <a:latin typeface="Times New Roman" panose="02020603050405020304" pitchFamily="18" charset="0"/>
              </a:rPr>
              <a:t>originally sorted</a:t>
            </a:r>
            <a:r>
              <a:rPr lang="en-US" altLang="en-US" sz="2500" smtClean="0">
                <a:solidFill>
                  <a:srgbClr val="000000"/>
                </a:solidFill>
                <a:latin typeface="Times New Roman" panose="02020603050405020304" pitchFamily="18" charset="0"/>
              </a:rPr>
              <a:t>.</a:t>
            </a:r>
          </a:p>
          <a:p>
            <a:pPr>
              <a:lnSpc>
                <a:spcPct val="90000"/>
              </a:lnSpc>
            </a:pPr>
            <a:r>
              <a:rPr lang="en-US" altLang="en-US" sz="2500" smtClean="0">
                <a:solidFill>
                  <a:srgbClr val="000000"/>
                </a:solidFill>
                <a:latin typeface="Times New Roman" panose="02020603050405020304" pitchFamily="18" charset="0"/>
              </a:rPr>
              <a:t>The two sequences must be sorted using the </a:t>
            </a:r>
            <a:r>
              <a:rPr lang="en-US" altLang="en-US" sz="2500" i="1" smtClean="0">
                <a:solidFill>
                  <a:srgbClr val="000000"/>
                </a:solidFill>
                <a:latin typeface="Times New Roman" panose="02020603050405020304" pitchFamily="18" charset="0"/>
              </a:rPr>
              <a:t>same comparison function.</a:t>
            </a:r>
          </a:p>
        </p:txBody>
      </p:sp>
      <p:sp>
        <p:nvSpPr>
          <p:cNvPr id="1474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16.3.11 </a:t>
            </a:r>
            <a:r>
              <a:rPr lang="en-US" dirty="0" smtClean="0">
                <a:solidFill>
                  <a:srgbClr val="33B38C"/>
                </a:solidFill>
                <a:latin typeface="Lucida Console"/>
              </a:rPr>
              <a:t>lower_bound</a:t>
            </a:r>
            <a:r>
              <a:rPr lang="en-US" dirty="0" smtClean="0">
                <a:solidFill>
                  <a:srgbClr val="33B38C"/>
                </a:solidFill>
                <a:latin typeface="Goudy Sans Medium"/>
              </a:rPr>
              <a:t>, </a:t>
            </a:r>
            <a:r>
              <a:rPr lang="en-US" dirty="0" smtClean="0">
                <a:solidFill>
                  <a:srgbClr val="33B38C"/>
                </a:solidFill>
                <a:latin typeface="Lucida Console"/>
              </a:rPr>
              <a:t>upper_bound</a:t>
            </a:r>
            <a:r>
              <a:rPr lang="en-US" dirty="0" smtClean="0">
                <a:solidFill>
                  <a:srgbClr val="33B38C"/>
                </a:solidFill>
                <a:latin typeface="Goudy Sans Medium"/>
              </a:rPr>
              <a:t> and </a:t>
            </a:r>
            <a:r>
              <a:rPr lang="en-US" dirty="0" smtClean="0">
                <a:solidFill>
                  <a:srgbClr val="33B38C"/>
                </a:solidFill>
                <a:latin typeface="Lucida Console"/>
              </a:rPr>
              <a:t>equal_range</a:t>
            </a:r>
          </a:p>
        </p:txBody>
      </p:sp>
      <p:sp>
        <p:nvSpPr>
          <p:cNvPr id="148483" name="Text Placeholder 2"/>
          <p:cNvSpPr>
            <a:spLocks noGrp="1"/>
          </p:cNvSpPr>
          <p:nvPr>
            <p:ph type="body" idx="1"/>
          </p:nvPr>
        </p:nvSpPr>
        <p:spPr/>
        <p:txBody>
          <a:bodyPr/>
          <a:lstStyle/>
          <a:p>
            <a:pPr>
              <a:lnSpc>
                <a:spcPct val="90000"/>
              </a:lnSpc>
            </a:pPr>
            <a:r>
              <a:rPr lang="en-US" altLang="en-US" smtClean="0">
                <a:solidFill>
                  <a:srgbClr val="000000"/>
                </a:solidFill>
                <a:latin typeface="Times New Roman" panose="02020603050405020304" pitchFamily="18" charset="0"/>
              </a:rPr>
              <a:t>Figure 16.11 demonstrates functions </a:t>
            </a:r>
            <a:r>
              <a:rPr lang="en-US" altLang="en-US" smtClean="0">
                <a:solidFill>
                  <a:srgbClr val="000000"/>
                </a:solidFill>
                <a:latin typeface="Lucida Console" panose="020B0609040504020204" pitchFamily="49" charset="0"/>
              </a:rPr>
              <a:t>lower_bound</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upper_bound</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equal_range</a:t>
            </a:r>
            <a:r>
              <a:rPr lang="en-US" altLang="en-US" smtClean="0">
                <a:solidFill>
                  <a:srgbClr val="000000"/>
                </a:solidFill>
                <a:latin typeface="Times New Roman" panose="02020603050405020304" pitchFamily="18" charset="0"/>
              </a:rPr>
              <a:t>.</a:t>
            </a:r>
          </a:p>
        </p:txBody>
      </p:sp>
      <p:sp>
        <p:nvSpPr>
          <p:cNvPr id="14848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1" descr="cpphtp9_16_STL_PT2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1" descr="cpphtp9_16_STL_PT2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1" descr="cpphtp9_16_STL_PT2_Page_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pitchFamily="34" charset="0"/>
              </a:rPr>
              <a:t>16.2  </a:t>
            </a:r>
            <a:r>
              <a:rPr lang="en-US" dirty="0" smtClean="0">
                <a:solidFill>
                  <a:srgbClr val="3380E6"/>
                </a:solidFill>
                <a:latin typeface="Arial" pitchFamily="34" charset="0"/>
              </a:rPr>
              <a:t>Minimum Iterator Requirements (cont.)</a:t>
            </a:r>
          </a:p>
        </p:txBody>
      </p:sp>
      <p:sp>
        <p:nvSpPr>
          <p:cNvPr id="23555" name="Text Placeholder 2"/>
          <p:cNvSpPr>
            <a:spLocks noGrp="1"/>
          </p:cNvSpPr>
          <p:nvPr>
            <p:ph type="body" idx="1"/>
          </p:nvPr>
        </p:nvSpPr>
        <p:spPr/>
        <p:txBody>
          <a:bodyPr/>
          <a:lstStyle/>
          <a:p>
            <a:pPr>
              <a:lnSpc>
                <a:spcPct val="80000"/>
              </a:lnSpc>
            </a:pPr>
            <a:r>
              <a:rPr lang="en-US" altLang="en-US" sz="2800" smtClean="0">
                <a:solidFill>
                  <a:srgbClr val="000000"/>
                </a:solidFill>
                <a:latin typeface="Times New Roman" panose="02020603050405020304" pitchFamily="18" charset="0"/>
              </a:rPr>
              <a:t>When </a:t>
            </a:r>
            <a:r>
              <a:rPr lang="en-US" altLang="en-US" sz="2800" i="1" smtClean="0">
                <a:solidFill>
                  <a:srgbClr val="000000"/>
                </a:solidFill>
                <a:latin typeface="Times New Roman" panose="02020603050405020304" pitchFamily="18" charset="0"/>
              </a:rPr>
              <a:t>erasing</a:t>
            </a:r>
            <a:r>
              <a:rPr lang="en-US" altLang="en-US" sz="2800" smtClean="0">
                <a:solidFill>
                  <a:srgbClr val="000000"/>
                </a:solidFill>
                <a:latin typeface="Times New Roman" panose="02020603050405020304" pitchFamily="18" charset="0"/>
              </a:rPr>
              <a:t> from a container, iterators to the </a:t>
            </a:r>
            <a:r>
              <a:rPr lang="en-US" altLang="en-US" sz="2800" i="1" smtClean="0">
                <a:solidFill>
                  <a:srgbClr val="000000"/>
                </a:solidFill>
                <a:latin typeface="Times New Roman" panose="02020603050405020304" pitchFamily="18" charset="0"/>
              </a:rPr>
              <a:t>erased</a:t>
            </a:r>
            <a:r>
              <a:rPr lang="en-US" altLang="en-US" sz="2800" smtClean="0">
                <a:solidFill>
                  <a:srgbClr val="000000"/>
                </a:solidFill>
                <a:latin typeface="Times New Roman" panose="02020603050405020304" pitchFamily="18" charset="0"/>
              </a:rPr>
              <a:t> elements are invalidated. In addition:</a:t>
            </a:r>
          </a:p>
          <a:p>
            <a:pPr lvl="1">
              <a:lnSpc>
                <a:spcPct val="80000"/>
              </a:lnSpc>
            </a:pPr>
            <a:r>
              <a:rPr lang="en-US" altLang="en-US" sz="2400" smtClean="0">
                <a:solidFill>
                  <a:srgbClr val="000000"/>
                </a:solidFill>
                <a:latin typeface="Lucida Console" panose="020B0609040504020204" pitchFamily="49" charset="0"/>
              </a:rPr>
              <a:t>vector</a:t>
            </a:r>
            <a:r>
              <a:rPr lang="en-US" altLang="en-US" sz="2400" smtClean="0">
                <a:solidFill>
                  <a:srgbClr val="000000"/>
                </a:solidFill>
                <a:latin typeface="Times New Roman" panose="02020603050405020304" pitchFamily="18" charset="0"/>
              </a:rPr>
              <a:t>—Iterators from the erased element to the end of the </a:t>
            </a:r>
            <a:r>
              <a:rPr lang="en-US" altLang="en-US" sz="2400" smtClean="0">
                <a:solidFill>
                  <a:srgbClr val="000000"/>
                </a:solidFill>
                <a:latin typeface="Lucida Console" panose="020B0609040504020204" pitchFamily="49" charset="0"/>
              </a:rPr>
              <a:t>vector</a:t>
            </a:r>
            <a:r>
              <a:rPr lang="en-US" altLang="en-US" sz="2400" smtClean="0">
                <a:solidFill>
                  <a:srgbClr val="000000"/>
                </a:solidFill>
                <a:latin typeface="Times New Roman" panose="02020603050405020304" pitchFamily="18" charset="0"/>
              </a:rPr>
              <a:t> are invalidated. </a:t>
            </a:r>
          </a:p>
          <a:p>
            <a:pPr lvl="1">
              <a:lnSpc>
                <a:spcPct val="80000"/>
              </a:lnSpc>
            </a:pPr>
            <a:r>
              <a:rPr lang="en-US" altLang="en-US" sz="2400" smtClean="0">
                <a:solidFill>
                  <a:srgbClr val="000000"/>
                </a:solidFill>
                <a:latin typeface="Lucida Console" panose="020B0609040504020204" pitchFamily="49" charset="0"/>
              </a:rPr>
              <a:t>deque</a:t>
            </a:r>
            <a:r>
              <a:rPr lang="en-US" altLang="en-US" sz="2400" smtClean="0">
                <a:solidFill>
                  <a:srgbClr val="000000"/>
                </a:solidFill>
                <a:latin typeface="Times New Roman" panose="02020603050405020304" pitchFamily="18" charset="0"/>
              </a:rPr>
              <a:t>—If an element in the middle of the </a:t>
            </a:r>
            <a:r>
              <a:rPr lang="en-US" altLang="en-US" sz="2400" smtClean="0">
                <a:solidFill>
                  <a:srgbClr val="000000"/>
                </a:solidFill>
                <a:latin typeface="Lucida Console" panose="020B0609040504020204" pitchFamily="49" charset="0"/>
              </a:rPr>
              <a:t>deque</a:t>
            </a:r>
            <a:r>
              <a:rPr lang="en-US" altLang="en-US" sz="2400" smtClean="0">
                <a:solidFill>
                  <a:srgbClr val="000000"/>
                </a:solidFill>
                <a:latin typeface="Times New Roman" panose="02020603050405020304" pitchFamily="18" charset="0"/>
              </a:rPr>
              <a:t> is erased, all iterators are invalidated.</a:t>
            </a:r>
          </a:p>
        </p:txBody>
      </p:sp>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1" descr="cpphtp9_16_STL_PT2_Page_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7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16.3.11 </a:t>
            </a:r>
            <a:r>
              <a:rPr lang="en-US" dirty="0" smtClean="0">
                <a:solidFill>
                  <a:srgbClr val="33B38C"/>
                </a:solidFill>
                <a:latin typeface="Lucida Console"/>
              </a:rPr>
              <a:t>lower_bound</a:t>
            </a:r>
            <a:r>
              <a:rPr lang="en-US" dirty="0" smtClean="0">
                <a:solidFill>
                  <a:srgbClr val="33B38C"/>
                </a:solidFill>
                <a:latin typeface="Goudy Sans Medium"/>
              </a:rPr>
              <a:t>, </a:t>
            </a:r>
            <a:r>
              <a:rPr lang="en-US" dirty="0" smtClean="0">
                <a:solidFill>
                  <a:srgbClr val="33B38C"/>
                </a:solidFill>
                <a:latin typeface="Lucida Console"/>
              </a:rPr>
              <a:t>upper_bound</a:t>
            </a:r>
            <a:r>
              <a:rPr lang="en-US" dirty="0" smtClean="0">
                <a:solidFill>
                  <a:srgbClr val="33B38C"/>
                </a:solidFill>
                <a:latin typeface="Goudy Sans Medium"/>
              </a:rPr>
              <a:t> and </a:t>
            </a:r>
            <a:r>
              <a:rPr lang="en-US" dirty="0" smtClean="0">
                <a:solidFill>
                  <a:srgbClr val="33B38C"/>
                </a:solidFill>
                <a:latin typeface="Lucida Console"/>
              </a:rPr>
              <a:t>equal_range</a:t>
            </a:r>
            <a:r>
              <a:rPr lang="en-US" dirty="0" smtClean="0">
                <a:solidFill>
                  <a:srgbClr val="33B38C"/>
                </a:solidFill>
                <a:latin typeface="Arial" pitchFamily="34" charset="0"/>
                <a:cs typeface="Arial" pitchFamily="34" charset="0"/>
              </a:rPr>
              <a:t> (cont.)</a:t>
            </a:r>
          </a:p>
        </p:txBody>
      </p:sp>
      <p:sp>
        <p:nvSpPr>
          <p:cNvPr id="111619"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b="1" i="1" dirty="0">
                <a:solidFill>
                  <a:srgbClr val="000000"/>
                </a:solidFill>
                <a:latin typeface="Lucida Console" pitchFamily="49" charset="0"/>
              </a:rPr>
              <a:t>lower_bound</a:t>
            </a:r>
            <a:r>
              <a:rPr lang="en-US"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Line 20 </a:t>
            </a:r>
            <a:r>
              <a:rPr lang="en-US" dirty="0">
                <a:solidFill>
                  <a:srgbClr val="000000"/>
                </a:solidFill>
                <a:latin typeface="Times New Roman" pitchFamily="18" charset="0"/>
              </a:rPr>
              <a:t>uses </a:t>
            </a:r>
            <a:r>
              <a:rPr lang="en-US" dirty="0" smtClean="0">
                <a:solidFill>
                  <a:srgbClr val="000000"/>
                </a:solidFill>
                <a:latin typeface="Times New Roman" pitchFamily="18" charset="0"/>
              </a:rPr>
              <a:t>the </a:t>
            </a:r>
            <a:r>
              <a:rPr lang="en-US" dirty="0" smtClean="0">
                <a:solidFill>
                  <a:srgbClr val="0000FF"/>
                </a:solidFill>
                <a:latin typeface="LucidaSansTypewriter" pitchFamily="49" charset="0"/>
              </a:rPr>
              <a:t>lower_bound</a:t>
            </a:r>
            <a:r>
              <a:rPr lang="en-US" dirty="0" smtClean="0">
                <a:solidFill>
                  <a:srgbClr val="000000"/>
                </a:solidFill>
                <a:latin typeface="Times New Roman" pitchFamily="18" charset="0"/>
              </a:rPr>
              <a:t> algorithm to </a:t>
            </a:r>
            <a:r>
              <a:rPr lang="en-US" dirty="0">
                <a:solidFill>
                  <a:srgbClr val="000000"/>
                </a:solidFill>
                <a:latin typeface="Times New Roman" pitchFamily="18" charset="0"/>
              </a:rPr>
              <a:t>find the first location in a sorted sequence of values at which the third argument could be inserted in the sequence such that the sequence would still be </a:t>
            </a:r>
            <a:r>
              <a:rPr lang="en-US" i="1" dirty="0">
                <a:solidFill>
                  <a:srgbClr val="000000"/>
                </a:solidFill>
                <a:latin typeface="Times New Roman" pitchFamily="18" charset="0"/>
              </a:rPr>
              <a:t>sorted in ascending order.</a:t>
            </a:r>
          </a:p>
          <a:p>
            <a:pPr marL="365760" indent="-256032" fontAlgn="auto">
              <a:lnSpc>
                <a:spcPct val="90000"/>
              </a:lnSpc>
              <a:spcAft>
                <a:spcPts val="0"/>
              </a:spcAft>
              <a:buFont typeface="Wingdings 3"/>
              <a:buChar char=""/>
              <a:defRPr/>
            </a:pPr>
            <a:r>
              <a:rPr lang="en-US" dirty="0">
                <a:solidFill>
                  <a:srgbClr val="000000"/>
                </a:solidFill>
                <a:latin typeface="Times New Roman" pitchFamily="18" charset="0"/>
              </a:rPr>
              <a:t>The first two iterator arguments must be at least </a:t>
            </a:r>
            <a:r>
              <a:rPr lang="en-US" i="1" dirty="0">
                <a:solidFill>
                  <a:srgbClr val="000000"/>
                </a:solidFill>
                <a:latin typeface="Times New Roman" pitchFamily="18" charset="0"/>
              </a:rPr>
              <a:t>forward iterators.</a:t>
            </a:r>
          </a:p>
          <a:p>
            <a:pPr marL="365760" indent="-256032" fontAlgn="auto">
              <a:lnSpc>
                <a:spcPct val="90000"/>
              </a:lnSpc>
              <a:spcAft>
                <a:spcPts val="0"/>
              </a:spcAft>
              <a:buFont typeface="Wingdings 3"/>
              <a:buChar char=""/>
              <a:defRPr/>
            </a:pPr>
            <a:r>
              <a:rPr lang="en-US" dirty="0">
                <a:solidFill>
                  <a:srgbClr val="000000"/>
                </a:solidFill>
                <a:latin typeface="Times New Roman" pitchFamily="18" charset="0"/>
              </a:rPr>
              <a:t>The third argument is the value for which to determine the lower bound.</a:t>
            </a:r>
          </a:p>
        </p:txBody>
      </p:sp>
      <p:sp>
        <p:nvSpPr>
          <p:cNvPr id="15360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16.3.11 </a:t>
            </a:r>
            <a:r>
              <a:rPr lang="en-US" dirty="0" smtClean="0">
                <a:solidFill>
                  <a:srgbClr val="33B38C"/>
                </a:solidFill>
                <a:latin typeface="Lucida Console"/>
              </a:rPr>
              <a:t>lower_bound</a:t>
            </a:r>
            <a:r>
              <a:rPr lang="en-US" dirty="0" smtClean="0">
                <a:solidFill>
                  <a:srgbClr val="33B38C"/>
                </a:solidFill>
                <a:latin typeface="Goudy Sans Medium"/>
              </a:rPr>
              <a:t>, </a:t>
            </a:r>
            <a:r>
              <a:rPr lang="en-US" dirty="0" smtClean="0">
                <a:solidFill>
                  <a:srgbClr val="33B38C"/>
                </a:solidFill>
                <a:latin typeface="Lucida Console"/>
              </a:rPr>
              <a:t>upper_bound</a:t>
            </a:r>
            <a:r>
              <a:rPr lang="en-US" dirty="0" smtClean="0">
                <a:solidFill>
                  <a:srgbClr val="33B38C"/>
                </a:solidFill>
                <a:latin typeface="Goudy Sans Medium"/>
              </a:rPr>
              <a:t> and </a:t>
            </a:r>
            <a:r>
              <a:rPr lang="en-US" dirty="0" smtClean="0">
                <a:solidFill>
                  <a:srgbClr val="33B38C"/>
                </a:solidFill>
                <a:latin typeface="Lucida Console"/>
              </a:rPr>
              <a:t>equal_range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154627" name="Text Placeholder 2"/>
          <p:cNvSpPr>
            <a:spLocks noGrp="1"/>
          </p:cNvSpPr>
          <p:nvPr>
            <p:ph type="body" idx="1"/>
          </p:nvPr>
        </p:nvSpPr>
        <p:spPr/>
        <p:txBody>
          <a:bodyPr/>
          <a:lstStyle/>
          <a:p>
            <a:pPr>
              <a:lnSpc>
                <a:spcPct val="90000"/>
              </a:lnSpc>
            </a:pPr>
            <a:r>
              <a:rPr lang="en-US" altLang="en-US" smtClean="0">
                <a:solidFill>
                  <a:srgbClr val="000000"/>
                </a:solidFill>
                <a:latin typeface="Times New Roman" panose="02020603050405020304" pitchFamily="18" charset="0"/>
              </a:rPr>
              <a:t>The algorithm returns a </a:t>
            </a:r>
            <a:r>
              <a:rPr lang="en-US" altLang="en-US" i="1" smtClean="0">
                <a:solidFill>
                  <a:srgbClr val="000000"/>
                </a:solidFill>
                <a:latin typeface="Times New Roman" panose="02020603050405020304" pitchFamily="18" charset="0"/>
              </a:rPr>
              <a:t>forward iterator </a:t>
            </a:r>
            <a:r>
              <a:rPr lang="en-US" altLang="en-US" smtClean="0">
                <a:solidFill>
                  <a:srgbClr val="000000"/>
                </a:solidFill>
                <a:latin typeface="Times New Roman" panose="02020603050405020304" pitchFamily="18" charset="0"/>
              </a:rPr>
              <a:t>pointing to the position at which the insert can occur.</a:t>
            </a:r>
          </a:p>
          <a:p>
            <a:pPr>
              <a:lnSpc>
                <a:spcPct val="90000"/>
              </a:lnSpc>
            </a:pPr>
            <a:r>
              <a:rPr lang="en-US" altLang="en-US" smtClean="0">
                <a:solidFill>
                  <a:srgbClr val="000000"/>
                </a:solidFill>
                <a:latin typeface="Times New Roman" panose="02020603050405020304" pitchFamily="18" charset="0"/>
              </a:rPr>
              <a:t>A second version of </a:t>
            </a:r>
            <a:r>
              <a:rPr lang="en-US" altLang="en-US" smtClean="0">
                <a:solidFill>
                  <a:srgbClr val="000000"/>
                </a:solidFill>
                <a:latin typeface="Lucida Console" panose="020B0609040504020204" pitchFamily="49" charset="0"/>
              </a:rPr>
              <a:t>lower_bound</a:t>
            </a:r>
            <a:r>
              <a:rPr lang="en-US" altLang="en-US" smtClean="0">
                <a:solidFill>
                  <a:srgbClr val="000000"/>
                </a:solidFill>
                <a:latin typeface="Times New Roman" panose="02020603050405020304" pitchFamily="18" charset="0"/>
              </a:rPr>
              <a:t> takes as a fourth argument a </a:t>
            </a:r>
            <a:r>
              <a:rPr lang="en-US" altLang="en-US" i="1" smtClean="0">
                <a:solidFill>
                  <a:srgbClr val="000000"/>
                </a:solidFill>
                <a:latin typeface="Times New Roman" panose="02020603050405020304" pitchFamily="18" charset="0"/>
              </a:rPr>
              <a:t>binary predicate function </a:t>
            </a:r>
            <a:r>
              <a:rPr lang="en-US" altLang="en-US" smtClean="0">
                <a:solidFill>
                  <a:srgbClr val="000000"/>
                </a:solidFill>
                <a:latin typeface="Times New Roman" panose="02020603050405020304" pitchFamily="18" charset="0"/>
              </a:rPr>
              <a:t>indicating the order in which the elements were </a:t>
            </a:r>
            <a:r>
              <a:rPr lang="en-US" altLang="en-US" i="1" smtClean="0">
                <a:solidFill>
                  <a:srgbClr val="000000"/>
                </a:solidFill>
                <a:latin typeface="Times New Roman" panose="02020603050405020304" pitchFamily="18" charset="0"/>
              </a:rPr>
              <a:t>originally</a:t>
            </a:r>
            <a:r>
              <a:rPr lang="en-US" altLang="en-US" smtClean="0">
                <a:solidFill>
                  <a:srgbClr val="000000"/>
                </a:solidFill>
                <a:latin typeface="Times New Roman" panose="02020603050405020304" pitchFamily="18" charset="0"/>
              </a:rPr>
              <a:t> sorted.</a:t>
            </a:r>
          </a:p>
        </p:txBody>
      </p:sp>
      <p:sp>
        <p:nvSpPr>
          <p:cNvPr id="15462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16.3.11 </a:t>
            </a:r>
            <a:r>
              <a:rPr lang="en-US" dirty="0" smtClean="0">
                <a:solidFill>
                  <a:srgbClr val="33B38C"/>
                </a:solidFill>
                <a:latin typeface="Lucida Console"/>
              </a:rPr>
              <a:t>lower_bound</a:t>
            </a:r>
            <a:r>
              <a:rPr lang="en-US" dirty="0" smtClean="0">
                <a:solidFill>
                  <a:srgbClr val="33B38C"/>
                </a:solidFill>
                <a:latin typeface="Goudy Sans Medium"/>
              </a:rPr>
              <a:t>, </a:t>
            </a:r>
            <a:r>
              <a:rPr lang="en-US" dirty="0" smtClean="0">
                <a:solidFill>
                  <a:srgbClr val="33B38C"/>
                </a:solidFill>
                <a:latin typeface="Lucida Console"/>
              </a:rPr>
              <a:t>upper_bound</a:t>
            </a:r>
            <a:r>
              <a:rPr lang="en-US" dirty="0" smtClean="0">
                <a:solidFill>
                  <a:srgbClr val="33B38C"/>
                </a:solidFill>
                <a:latin typeface="Goudy Sans Medium"/>
              </a:rPr>
              <a:t> and </a:t>
            </a:r>
            <a:r>
              <a:rPr lang="en-US" dirty="0" smtClean="0">
                <a:solidFill>
                  <a:srgbClr val="33B38C"/>
                </a:solidFill>
                <a:latin typeface="Lucida Console"/>
              </a:rPr>
              <a:t>equal_range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113667" name="Text Placeholder 2"/>
          <p:cNvSpPr>
            <a:spLocks noGrp="1"/>
          </p:cNvSpPr>
          <p:nvPr>
            <p:ph type="body" idx="1"/>
          </p:nvPr>
        </p:nvSpPr>
        <p:spPr/>
        <p:txBody>
          <a:bodyPr>
            <a:normAutofit fontScale="85000" lnSpcReduction="20000"/>
          </a:bodyPr>
          <a:lstStyle/>
          <a:p>
            <a:pPr marL="109728" indent="0" fontAlgn="auto">
              <a:spcAft>
                <a:spcPts val="0"/>
              </a:spcAft>
              <a:buFont typeface="Wingdings 3"/>
              <a:buNone/>
              <a:defRPr/>
            </a:pPr>
            <a:r>
              <a:rPr lang="en-US" b="1" i="1" dirty="0">
                <a:solidFill>
                  <a:srgbClr val="000000"/>
                </a:solidFill>
                <a:latin typeface="Lucida Console" pitchFamily="49" charset="0"/>
              </a:rPr>
              <a:t>upper_bound</a:t>
            </a:r>
            <a:r>
              <a:rPr lang="en-US" b="1" i="1" dirty="0">
                <a:solidFill>
                  <a:srgbClr val="000000"/>
                </a:solidFill>
                <a:latin typeface="Times New Roman" pitchFamily="18" charset="0"/>
              </a:rPr>
              <a:t> Algorithm</a:t>
            </a:r>
          </a:p>
          <a:p>
            <a:pPr marL="365760" indent="-256032" fontAlgn="auto">
              <a:spcAft>
                <a:spcPts val="0"/>
              </a:spcAft>
              <a:buFont typeface="Wingdings 3"/>
              <a:buChar char=""/>
              <a:defRPr/>
            </a:pPr>
            <a:r>
              <a:rPr lang="en-US" dirty="0" smtClean="0">
                <a:solidFill>
                  <a:srgbClr val="000000"/>
                </a:solidFill>
                <a:latin typeface="Times New Roman" pitchFamily="18" charset="0"/>
              </a:rPr>
              <a:t>Line 25 </a:t>
            </a:r>
            <a:r>
              <a:rPr lang="en-US" dirty="0">
                <a:solidFill>
                  <a:srgbClr val="000000"/>
                </a:solidFill>
                <a:latin typeface="Times New Roman" pitchFamily="18" charset="0"/>
              </a:rPr>
              <a:t>uses </a:t>
            </a:r>
            <a:r>
              <a:rPr lang="en-US" dirty="0" smtClean="0">
                <a:solidFill>
                  <a:srgbClr val="000000"/>
                </a:solidFill>
                <a:latin typeface="Times New Roman" pitchFamily="18" charset="0"/>
              </a:rPr>
              <a:t>the </a:t>
            </a:r>
            <a:r>
              <a:rPr lang="en-US" dirty="0">
                <a:solidFill>
                  <a:srgbClr val="0000FF"/>
                </a:solidFill>
                <a:latin typeface="LucidaSansTypewriter" pitchFamily="49" charset="0"/>
              </a:rPr>
              <a:t>upper_bound</a:t>
            </a:r>
            <a:r>
              <a:rPr lang="en-US" dirty="0">
                <a:solidFill>
                  <a:srgbClr val="000000"/>
                </a:solidFill>
                <a:latin typeface="Times New Roman" pitchFamily="18" charset="0"/>
              </a:rPr>
              <a:t> </a:t>
            </a:r>
            <a:r>
              <a:rPr lang="en-US" dirty="0" smtClean="0">
                <a:solidFill>
                  <a:srgbClr val="000000"/>
                </a:solidFill>
                <a:latin typeface="Times New Roman" pitchFamily="18" charset="0"/>
              </a:rPr>
              <a:t>algorithm to </a:t>
            </a:r>
            <a:r>
              <a:rPr lang="en-US" dirty="0">
                <a:solidFill>
                  <a:srgbClr val="000000"/>
                </a:solidFill>
                <a:latin typeface="Times New Roman" pitchFamily="18" charset="0"/>
              </a:rPr>
              <a:t>find the last location in a sorted sequence of values at which the third argument could be inserted in the sequence such that the sequence would still be sorted in </a:t>
            </a:r>
            <a:r>
              <a:rPr lang="en-US" i="1" dirty="0">
                <a:solidFill>
                  <a:srgbClr val="000000"/>
                </a:solidFill>
                <a:latin typeface="Times New Roman" pitchFamily="18" charset="0"/>
              </a:rPr>
              <a:t>ascending order</a:t>
            </a:r>
            <a:r>
              <a:rPr lang="en-US" dirty="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The first two iterator arguments must be at least </a:t>
            </a:r>
            <a:r>
              <a:rPr lang="en-US" i="1" dirty="0" smtClean="0">
                <a:solidFill>
                  <a:srgbClr val="000000"/>
                </a:solidFill>
                <a:latin typeface="Times New Roman" pitchFamily="18" charset="0"/>
              </a:rPr>
              <a:t>forward iterators.</a:t>
            </a:r>
          </a:p>
          <a:p>
            <a:pPr marL="365760" indent="-256032" fontAlgn="auto">
              <a:spcAft>
                <a:spcPts val="0"/>
              </a:spcAft>
              <a:buFont typeface="Wingdings 3"/>
              <a:buChar char=""/>
              <a:defRPr/>
            </a:pPr>
            <a:r>
              <a:rPr lang="en-US" dirty="0" smtClean="0">
                <a:solidFill>
                  <a:srgbClr val="000000"/>
                </a:solidFill>
                <a:latin typeface="Times New Roman" pitchFamily="18" charset="0"/>
              </a:rPr>
              <a:t>The third argument is the value for which to determine the upper bound.</a:t>
            </a:r>
          </a:p>
          <a:p>
            <a:pPr marL="365760" indent="-256032" fontAlgn="auto">
              <a:spcAft>
                <a:spcPts val="0"/>
              </a:spcAft>
              <a:buFont typeface="Wingdings 3"/>
              <a:buChar char=""/>
              <a:defRPr/>
            </a:pPr>
            <a:r>
              <a:rPr lang="en-US" dirty="0" smtClean="0">
                <a:solidFill>
                  <a:srgbClr val="000000"/>
                </a:solidFill>
                <a:latin typeface="Times New Roman" pitchFamily="18" charset="0"/>
              </a:rPr>
              <a:t>The algorithm returns a </a:t>
            </a:r>
            <a:r>
              <a:rPr lang="en-US" i="1" dirty="0" smtClean="0">
                <a:solidFill>
                  <a:srgbClr val="000000"/>
                </a:solidFill>
                <a:latin typeface="Times New Roman" pitchFamily="18" charset="0"/>
              </a:rPr>
              <a:t>forward iterator </a:t>
            </a:r>
            <a:r>
              <a:rPr lang="en-US" dirty="0" smtClean="0">
                <a:solidFill>
                  <a:srgbClr val="000000"/>
                </a:solidFill>
                <a:latin typeface="Times New Roman" pitchFamily="18" charset="0"/>
              </a:rPr>
              <a:t>pointing to the position at which the insert can occur.</a:t>
            </a:r>
          </a:p>
          <a:p>
            <a:pPr marL="365760" indent="-256032" fontAlgn="auto">
              <a:spcAft>
                <a:spcPts val="0"/>
              </a:spcAft>
              <a:buFont typeface="Wingdings 3"/>
              <a:buChar char=""/>
              <a:defRPr/>
            </a:pPr>
            <a:r>
              <a:rPr lang="en-US" dirty="0" smtClean="0">
                <a:solidFill>
                  <a:srgbClr val="000000"/>
                </a:solidFill>
                <a:latin typeface="Times New Roman" pitchFamily="18" charset="0"/>
              </a:rPr>
              <a:t>A second version of </a:t>
            </a:r>
            <a:r>
              <a:rPr lang="en-US" dirty="0" smtClean="0">
                <a:solidFill>
                  <a:srgbClr val="000000"/>
                </a:solidFill>
                <a:latin typeface="Lucida Console" pitchFamily="49" charset="0"/>
              </a:rPr>
              <a:t>upper_bound</a:t>
            </a:r>
            <a:r>
              <a:rPr lang="en-US" dirty="0" smtClean="0">
                <a:solidFill>
                  <a:srgbClr val="000000"/>
                </a:solidFill>
                <a:latin typeface="Times New Roman" pitchFamily="18" charset="0"/>
              </a:rPr>
              <a:t> takes as a fourth argument a </a:t>
            </a:r>
            <a:r>
              <a:rPr lang="en-US" i="1" dirty="0" smtClean="0">
                <a:solidFill>
                  <a:srgbClr val="000000"/>
                </a:solidFill>
                <a:latin typeface="Times New Roman" pitchFamily="18" charset="0"/>
              </a:rPr>
              <a:t>binary predicate function </a:t>
            </a:r>
            <a:r>
              <a:rPr lang="en-US" dirty="0" smtClean="0">
                <a:solidFill>
                  <a:srgbClr val="000000"/>
                </a:solidFill>
                <a:latin typeface="Times New Roman" pitchFamily="18" charset="0"/>
              </a:rPr>
              <a:t>indicating the order in which the elements were </a:t>
            </a:r>
            <a:r>
              <a:rPr lang="en-US" i="1" dirty="0" smtClean="0">
                <a:solidFill>
                  <a:srgbClr val="000000"/>
                </a:solidFill>
                <a:latin typeface="Times New Roman" pitchFamily="18" charset="0"/>
              </a:rPr>
              <a:t>originally</a:t>
            </a:r>
            <a:r>
              <a:rPr lang="en-US" dirty="0" smtClean="0">
                <a:solidFill>
                  <a:srgbClr val="000000"/>
                </a:solidFill>
                <a:latin typeface="Times New Roman" pitchFamily="18" charset="0"/>
              </a:rPr>
              <a:t> sorted.</a:t>
            </a:r>
          </a:p>
        </p:txBody>
      </p:sp>
      <p:sp>
        <p:nvSpPr>
          <p:cNvPr id="15565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16.3.11 </a:t>
            </a:r>
            <a:r>
              <a:rPr lang="en-US" dirty="0" smtClean="0">
                <a:solidFill>
                  <a:srgbClr val="33B38C"/>
                </a:solidFill>
                <a:latin typeface="Lucida Console"/>
              </a:rPr>
              <a:t>lower_bound</a:t>
            </a:r>
            <a:r>
              <a:rPr lang="en-US" dirty="0" smtClean="0">
                <a:solidFill>
                  <a:srgbClr val="33B38C"/>
                </a:solidFill>
                <a:latin typeface="Goudy Sans Medium"/>
              </a:rPr>
              <a:t>, </a:t>
            </a:r>
            <a:r>
              <a:rPr lang="en-US" dirty="0" smtClean="0">
                <a:solidFill>
                  <a:srgbClr val="33B38C"/>
                </a:solidFill>
                <a:latin typeface="Lucida Console"/>
              </a:rPr>
              <a:t>upper_bound</a:t>
            </a:r>
            <a:r>
              <a:rPr lang="en-US" dirty="0" smtClean="0">
                <a:solidFill>
                  <a:srgbClr val="33B38C"/>
                </a:solidFill>
                <a:latin typeface="Goudy Sans Medium"/>
              </a:rPr>
              <a:t> and </a:t>
            </a:r>
            <a:r>
              <a:rPr lang="en-US" dirty="0" smtClean="0">
                <a:solidFill>
                  <a:srgbClr val="33B38C"/>
                </a:solidFill>
                <a:latin typeface="Lucida Console"/>
              </a:rPr>
              <a:t>equal_range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118787" name="Text Placeholder 2"/>
          <p:cNvSpPr>
            <a:spLocks noGrp="1"/>
          </p:cNvSpPr>
          <p:nvPr>
            <p:ph type="body" idx="1"/>
          </p:nvPr>
        </p:nvSpPr>
        <p:spPr/>
        <p:txBody>
          <a:bodyPr>
            <a:normAutofit lnSpcReduction="10000"/>
          </a:bodyPr>
          <a:lstStyle/>
          <a:p>
            <a:pPr marL="109728" indent="0" fontAlgn="auto">
              <a:lnSpc>
                <a:spcPct val="90000"/>
              </a:lnSpc>
              <a:spcAft>
                <a:spcPts val="0"/>
              </a:spcAft>
              <a:buFont typeface="Wingdings 3"/>
              <a:buNone/>
              <a:defRPr/>
            </a:pPr>
            <a:r>
              <a:rPr lang="en-US" b="1" i="1" dirty="0">
                <a:solidFill>
                  <a:srgbClr val="000000"/>
                </a:solidFill>
                <a:latin typeface="Lucida Console" pitchFamily="49" charset="0"/>
              </a:rPr>
              <a:t>equal_range</a:t>
            </a:r>
            <a:r>
              <a:rPr lang="en-US"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Line 31 uses the </a:t>
            </a:r>
            <a:r>
              <a:rPr lang="en-US" dirty="0" smtClean="0">
                <a:solidFill>
                  <a:srgbClr val="0000FF"/>
                </a:solidFill>
                <a:latin typeface="LucidaSansTypewriter" pitchFamily="49" charset="0"/>
              </a:rPr>
              <a:t>equal_range</a:t>
            </a:r>
            <a:r>
              <a:rPr lang="en-US" dirty="0" smtClean="0">
                <a:solidFill>
                  <a:srgbClr val="000000"/>
                </a:solidFill>
                <a:latin typeface="Times New Roman" pitchFamily="18" charset="0"/>
              </a:rPr>
              <a:t> algorithm to return a </a:t>
            </a:r>
            <a:r>
              <a:rPr lang="en-US" dirty="0" smtClean="0">
                <a:solidFill>
                  <a:srgbClr val="000000"/>
                </a:solidFill>
                <a:latin typeface="Lucida Console" pitchFamily="49" charset="0"/>
              </a:rPr>
              <a:t>pair</a:t>
            </a:r>
            <a:r>
              <a:rPr lang="en-US" dirty="0" smtClean="0">
                <a:solidFill>
                  <a:srgbClr val="000000"/>
                </a:solidFill>
                <a:latin typeface="Times New Roman" pitchFamily="18" charset="0"/>
              </a:rPr>
              <a:t> of </a:t>
            </a:r>
            <a:r>
              <a:rPr lang="en-US" i="1" dirty="0" smtClean="0">
                <a:solidFill>
                  <a:srgbClr val="000000"/>
                </a:solidFill>
                <a:latin typeface="Times New Roman" pitchFamily="18" charset="0"/>
              </a:rPr>
              <a:t>forward iterators </a:t>
            </a:r>
            <a:r>
              <a:rPr lang="en-US" dirty="0" smtClean="0">
                <a:solidFill>
                  <a:srgbClr val="000000"/>
                </a:solidFill>
                <a:latin typeface="Times New Roman" pitchFamily="18" charset="0"/>
              </a:rPr>
              <a:t>containing the results of performing both a </a:t>
            </a:r>
            <a:r>
              <a:rPr lang="en-US" dirty="0" smtClean="0">
                <a:solidFill>
                  <a:srgbClr val="000000"/>
                </a:solidFill>
                <a:latin typeface="Lucida Console" pitchFamily="49" charset="0"/>
              </a:rPr>
              <a:t>lower_bound</a:t>
            </a:r>
            <a:r>
              <a:rPr lang="en-US" dirty="0" smtClean="0">
                <a:solidFill>
                  <a:srgbClr val="000000"/>
                </a:solidFill>
                <a:latin typeface="Times New Roman" pitchFamily="18" charset="0"/>
              </a:rPr>
              <a:t> and an </a:t>
            </a:r>
            <a:r>
              <a:rPr lang="en-US" dirty="0" smtClean="0">
                <a:solidFill>
                  <a:srgbClr val="000000"/>
                </a:solidFill>
                <a:latin typeface="Lucida Console" pitchFamily="49" charset="0"/>
              </a:rPr>
              <a:t>upper_bound</a:t>
            </a:r>
            <a:r>
              <a:rPr lang="en-US" dirty="0" smtClean="0">
                <a:solidFill>
                  <a:srgbClr val="000000"/>
                </a:solidFill>
                <a:latin typeface="Times New Roman" pitchFamily="18" charset="0"/>
              </a:rPr>
              <a:t> operation.</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The first two arguments must be at least </a:t>
            </a:r>
            <a:r>
              <a:rPr lang="en-US" i="1" dirty="0" smtClean="0">
                <a:solidFill>
                  <a:srgbClr val="000000"/>
                </a:solidFill>
                <a:latin typeface="Times New Roman" pitchFamily="18" charset="0"/>
              </a:rPr>
              <a:t>forward iterators.</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The third is the value for which to locate the equal range.</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The algorithm returns a </a:t>
            </a:r>
            <a:r>
              <a:rPr lang="en-US" dirty="0" smtClean="0">
                <a:solidFill>
                  <a:srgbClr val="000000"/>
                </a:solidFill>
                <a:latin typeface="Lucida Console" pitchFamily="49" charset="0"/>
              </a:rPr>
              <a:t>pair</a:t>
            </a:r>
            <a:r>
              <a:rPr lang="en-US" dirty="0" smtClean="0">
                <a:solidFill>
                  <a:srgbClr val="000000"/>
                </a:solidFill>
                <a:latin typeface="Times New Roman" pitchFamily="18" charset="0"/>
              </a:rPr>
              <a:t> of </a:t>
            </a:r>
            <a:r>
              <a:rPr lang="en-US" i="1" dirty="0" smtClean="0">
                <a:solidFill>
                  <a:srgbClr val="000000"/>
                </a:solidFill>
                <a:latin typeface="Times New Roman" pitchFamily="18" charset="0"/>
              </a:rPr>
              <a:t>forward iterators </a:t>
            </a:r>
            <a:r>
              <a:rPr lang="en-US" dirty="0" smtClean="0">
                <a:solidFill>
                  <a:srgbClr val="000000"/>
                </a:solidFill>
                <a:latin typeface="Times New Roman" pitchFamily="18" charset="0"/>
              </a:rPr>
              <a:t>for the lower bound (</a:t>
            </a:r>
            <a:r>
              <a:rPr lang="en-US" dirty="0" smtClean="0">
                <a:solidFill>
                  <a:srgbClr val="000000"/>
                </a:solidFill>
                <a:latin typeface="Lucida Console" pitchFamily="49" charset="0"/>
              </a:rPr>
              <a:t>eq.first</a:t>
            </a:r>
            <a:r>
              <a:rPr lang="en-US" dirty="0" smtClean="0">
                <a:solidFill>
                  <a:srgbClr val="000000"/>
                </a:solidFill>
                <a:latin typeface="Times New Roman" pitchFamily="18" charset="0"/>
              </a:rPr>
              <a:t>) and upper bound (</a:t>
            </a:r>
            <a:r>
              <a:rPr lang="en-US" dirty="0" smtClean="0">
                <a:solidFill>
                  <a:srgbClr val="000000"/>
                </a:solidFill>
                <a:latin typeface="Lucida Console" pitchFamily="49" charset="0"/>
              </a:rPr>
              <a:t>eq.second</a:t>
            </a:r>
            <a:r>
              <a:rPr lang="en-US" dirty="0" smtClean="0">
                <a:solidFill>
                  <a:srgbClr val="000000"/>
                </a:solidFill>
                <a:latin typeface="Times New Roman" pitchFamily="18" charset="0"/>
              </a:rPr>
              <a:t>), respectively.</a:t>
            </a:r>
          </a:p>
        </p:txBody>
      </p:sp>
      <p:sp>
        <p:nvSpPr>
          <p:cNvPr id="15667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16.3.11 </a:t>
            </a:r>
            <a:r>
              <a:rPr lang="en-US" dirty="0" smtClean="0">
                <a:solidFill>
                  <a:srgbClr val="33B38C"/>
                </a:solidFill>
                <a:latin typeface="Lucida Console"/>
              </a:rPr>
              <a:t>lower_bound</a:t>
            </a:r>
            <a:r>
              <a:rPr lang="en-US" dirty="0" smtClean="0">
                <a:solidFill>
                  <a:srgbClr val="33B38C"/>
                </a:solidFill>
                <a:latin typeface="Goudy Sans Medium"/>
              </a:rPr>
              <a:t>, </a:t>
            </a:r>
            <a:r>
              <a:rPr lang="en-US" dirty="0" smtClean="0">
                <a:solidFill>
                  <a:srgbClr val="33B38C"/>
                </a:solidFill>
                <a:latin typeface="Lucida Console"/>
              </a:rPr>
              <a:t>upper_bound</a:t>
            </a:r>
            <a:r>
              <a:rPr lang="en-US" dirty="0" smtClean="0">
                <a:solidFill>
                  <a:srgbClr val="33B38C"/>
                </a:solidFill>
                <a:latin typeface="Goudy Sans Medium"/>
              </a:rPr>
              <a:t> and </a:t>
            </a:r>
            <a:r>
              <a:rPr lang="en-US" dirty="0" smtClean="0">
                <a:solidFill>
                  <a:srgbClr val="33B38C"/>
                </a:solidFill>
                <a:latin typeface="Lucida Console"/>
              </a:rPr>
              <a:t>equal_range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119811"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Locating Insertion Points in Sorted Sequences</a:t>
            </a:r>
          </a:p>
          <a:p>
            <a:pPr marL="365760" indent="-256032" fontAlgn="auto">
              <a:spcAft>
                <a:spcPts val="0"/>
              </a:spcAft>
              <a:buFont typeface="Wingdings 3"/>
              <a:buChar char=""/>
              <a:defRPr/>
            </a:pPr>
            <a:r>
              <a:rPr lang="en-US" dirty="0" smtClean="0">
                <a:solidFill>
                  <a:srgbClr val="000000"/>
                </a:solidFill>
                <a:latin typeface="Times New Roman" pitchFamily="18" charset="0"/>
              </a:rPr>
              <a:t>Algorithms </a:t>
            </a:r>
            <a:r>
              <a:rPr lang="en-US" dirty="0" smtClean="0">
                <a:solidFill>
                  <a:srgbClr val="000000"/>
                </a:solidFill>
                <a:latin typeface="Lucida Console" pitchFamily="49" charset="0"/>
              </a:rPr>
              <a:t>lower_bound</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upper_bound</a:t>
            </a:r>
            <a:r>
              <a:rPr lang="en-US" dirty="0" smtClean="0">
                <a:solidFill>
                  <a:srgbClr val="000000"/>
                </a:solidFill>
                <a:latin typeface="Times New Roman" pitchFamily="18" charset="0"/>
              </a:rPr>
              <a:t> and </a:t>
            </a:r>
            <a:r>
              <a:rPr lang="en-US" dirty="0" smtClean="0">
                <a:solidFill>
                  <a:srgbClr val="000000"/>
                </a:solidFill>
                <a:latin typeface="Lucida Console" pitchFamily="49" charset="0"/>
              </a:rPr>
              <a:t>equal_range</a:t>
            </a:r>
            <a:r>
              <a:rPr lang="en-US" dirty="0" smtClean="0">
                <a:solidFill>
                  <a:srgbClr val="000000"/>
                </a:solidFill>
                <a:latin typeface="Times New Roman" pitchFamily="18" charset="0"/>
              </a:rPr>
              <a:t> are often used to locate insertion points in sorted sequences.</a:t>
            </a:r>
          </a:p>
          <a:p>
            <a:pPr marL="365760" indent="-256032" fontAlgn="auto">
              <a:spcAft>
                <a:spcPts val="0"/>
              </a:spcAft>
              <a:buFont typeface="Wingdings 3"/>
              <a:buChar char=""/>
              <a:defRPr/>
            </a:pPr>
            <a:r>
              <a:rPr lang="en-US" dirty="0" smtClean="0">
                <a:solidFill>
                  <a:srgbClr val="000000"/>
                </a:solidFill>
                <a:latin typeface="Times New Roman" pitchFamily="18" charset="0"/>
              </a:rPr>
              <a:t>Line 40 uses </a:t>
            </a:r>
            <a:r>
              <a:rPr lang="en-US" dirty="0" smtClean="0">
                <a:solidFill>
                  <a:srgbClr val="000000"/>
                </a:solidFill>
                <a:latin typeface="Lucida Console" pitchFamily="49" charset="0"/>
              </a:rPr>
              <a:t>lower_bound</a:t>
            </a:r>
            <a:r>
              <a:rPr lang="en-US" dirty="0" smtClean="0">
                <a:solidFill>
                  <a:srgbClr val="000000"/>
                </a:solidFill>
                <a:latin typeface="Times New Roman" pitchFamily="18" charset="0"/>
              </a:rPr>
              <a:t> to locate the first point at which </a:t>
            </a:r>
            <a:r>
              <a:rPr lang="en-US" dirty="0" smtClean="0">
                <a:solidFill>
                  <a:srgbClr val="000000"/>
                </a:solidFill>
                <a:latin typeface="Lucida Console" pitchFamily="49" charset="0"/>
              </a:rPr>
              <a:t>5</a:t>
            </a:r>
            <a:r>
              <a:rPr lang="en-US" dirty="0" smtClean="0">
                <a:solidFill>
                  <a:srgbClr val="000000"/>
                </a:solidFill>
                <a:latin typeface="Times New Roman" pitchFamily="18" charset="0"/>
              </a:rPr>
              <a:t> can be inserted in order in </a:t>
            </a:r>
            <a:r>
              <a:rPr lang="en-US" dirty="0" smtClean="0">
                <a:solidFill>
                  <a:srgbClr val="000000"/>
                </a:solidFill>
                <a:latin typeface="Lucida Console" pitchFamily="49" charset="0"/>
              </a:rPr>
              <a:t>a</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Line 47 uses </a:t>
            </a:r>
            <a:r>
              <a:rPr lang="en-US" dirty="0" smtClean="0">
                <a:solidFill>
                  <a:srgbClr val="000000"/>
                </a:solidFill>
                <a:latin typeface="Lucida Console" pitchFamily="49" charset="0"/>
              </a:rPr>
              <a:t>upper_bound</a:t>
            </a:r>
            <a:r>
              <a:rPr lang="en-US" dirty="0" smtClean="0">
                <a:solidFill>
                  <a:srgbClr val="000000"/>
                </a:solidFill>
                <a:latin typeface="Times New Roman" pitchFamily="18" charset="0"/>
              </a:rPr>
              <a:t> to locate the last point at which </a:t>
            </a:r>
            <a:r>
              <a:rPr lang="en-US" dirty="0" smtClean="0">
                <a:solidFill>
                  <a:srgbClr val="000000"/>
                </a:solidFill>
                <a:latin typeface="Lucida Console" pitchFamily="49" charset="0"/>
              </a:rPr>
              <a:t>7</a:t>
            </a:r>
            <a:r>
              <a:rPr lang="en-US" dirty="0" smtClean="0">
                <a:solidFill>
                  <a:srgbClr val="000000"/>
                </a:solidFill>
                <a:latin typeface="Times New Roman" pitchFamily="18" charset="0"/>
              </a:rPr>
              <a:t> can be inserted in order in </a:t>
            </a:r>
            <a:r>
              <a:rPr lang="en-US" dirty="0" smtClean="0">
                <a:solidFill>
                  <a:srgbClr val="000000"/>
                </a:solidFill>
                <a:latin typeface="Lucida Console" pitchFamily="49" charset="0"/>
              </a:rPr>
              <a:t>a</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Line 55 uses </a:t>
            </a:r>
            <a:r>
              <a:rPr lang="en-US" dirty="0" smtClean="0">
                <a:solidFill>
                  <a:srgbClr val="000000"/>
                </a:solidFill>
                <a:latin typeface="Lucida Console" pitchFamily="49" charset="0"/>
              </a:rPr>
              <a:t>equal_range</a:t>
            </a:r>
            <a:r>
              <a:rPr lang="en-US" dirty="0" smtClean="0">
                <a:solidFill>
                  <a:srgbClr val="000000"/>
                </a:solidFill>
                <a:latin typeface="Times New Roman" pitchFamily="18" charset="0"/>
              </a:rPr>
              <a:t> to locate the first and last points at which </a:t>
            </a:r>
            <a:r>
              <a:rPr lang="en-US" dirty="0" smtClean="0">
                <a:solidFill>
                  <a:srgbClr val="000000"/>
                </a:solidFill>
                <a:latin typeface="Lucida Console" pitchFamily="49" charset="0"/>
              </a:rPr>
              <a:t>5</a:t>
            </a:r>
            <a:r>
              <a:rPr lang="en-US" dirty="0" smtClean="0">
                <a:solidFill>
                  <a:srgbClr val="000000"/>
                </a:solidFill>
                <a:latin typeface="Times New Roman" pitchFamily="18" charset="0"/>
              </a:rPr>
              <a:t> can be inserted in order in </a:t>
            </a:r>
            <a:r>
              <a:rPr lang="en-US" dirty="0" smtClean="0">
                <a:solidFill>
                  <a:srgbClr val="000000"/>
                </a:solidFill>
                <a:latin typeface="Lucida Console" pitchFamily="49" charset="0"/>
              </a:rPr>
              <a:t>a</a:t>
            </a:r>
            <a:r>
              <a:rPr lang="en-US" dirty="0" smtClean="0">
                <a:solidFill>
                  <a:srgbClr val="000000"/>
                </a:solidFill>
                <a:latin typeface="Times New Roman" pitchFamily="18" charset="0"/>
              </a:rPr>
              <a:t>.</a:t>
            </a:r>
          </a:p>
        </p:txBody>
      </p:sp>
      <p:sp>
        <p:nvSpPr>
          <p:cNvPr id="1577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16.3.12 </a:t>
            </a:r>
            <a:r>
              <a:rPr lang="en-US" dirty="0" smtClean="0">
                <a:solidFill>
                  <a:srgbClr val="33B38C"/>
                </a:solidFill>
                <a:latin typeface="Goudy Sans Medium" pitchFamily="34" charset="0"/>
              </a:rPr>
              <a:t>Heapsort</a:t>
            </a:r>
          </a:p>
        </p:txBody>
      </p:sp>
      <p:sp>
        <p:nvSpPr>
          <p:cNvPr id="158723" name="Text Placeholder 2"/>
          <p:cNvSpPr>
            <a:spLocks noGrp="1"/>
          </p:cNvSpPr>
          <p:nvPr>
            <p:ph type="body" idx="1"/>
          </p:nvPr>
        </p:nvSpPr>
        <p:spPr/>
        <p:txBody>
          <a:bodyPr/>
          <a:lstStyle/>
          <a:p>
            <a:r>
              <a:rPr lang="en-US" altLang="en-US" sz="2500" smtClean="0">
                <a:solidFill>
                  <a:srgbClr val="000000"/>
                </a:solidFill>
                <a:latin typeface="Times New Roman" panose="02020603050405020304" pitchFamily="18" charset="0"/>
              </a:rPr>
              <a:t>Figure 16.12 demonstrates the Standard Library algorithms for performing the </a:t>
            </a:r>
            <a:r>
              <a:rPr lang="en-US" altLang="en-US" sz="2500" smtClean="0">
                <a:solidFill>
                  <a:srgbClr val="0000FF"/>
                </a:solidFill>
                <a:latin typeface="Times New Roman" panose="02020603050405020304" pitchFamily="18" charset="0"/>
              </a:rPr>
              <a:t>heapsort sorting algorithm</a:t>
            </a:r>
            <a:r>
              <a:rPr lang="en-US" altLang="en-US" sz="2500" smtClean="0">
                <a:solidFill>
                  <a:srgbClr val="000000"/>
                </a:solidFill>
                <a:latin typeface="Times New Roman" panose="02020603050405020304" pitchFamily="18" charset="0"/>
              </a:rPr>
              <a:t>, in which an array of elements is arranged into a data structure called a </a:t>
            </a:r>
            <a:r>
              <a:rPr lang="en-US" altLang="en-US" sz="2500" i="1" smtClean="0">
                <a:solidFill>
                  <a:srgbClr val="000000"/>
                </a:solidFill>
                <a:latin typeface="Times New Roman" panose="02020603050405020304" pitchFamily="18" charset="0"/>
              </a:rPr>
              <a:t>heap</a:t>
            </a:r>
            <a:r>
              <a:rPr lang="en-US" altLang="en-US" sz="2500" smtClean="0">
                <a:solidFill>
                  <a:srgbClr val="000000"/>
                </a:solidFill>
                <a:latin typeface="Times New Roman" panose="02020603050405020304" pitchFamily="18" charset="0"/>
              </a:rPr>
              <a:t>.</a:t>
            </a:r>
          </a:p>
          <a:p>
            <a:r>
              <a:rPr lang="en-US" altLang="en-US" sz="2500" smtClean="0">
                <a:solidFill>
                  <a:srgbClr val="000000"/>
                </a:solidFill>
                <a:latin typeface="Times New Roman" panose="02020603050405020304" pitchFamily="18" charset="0"/>
              </a:rPr>
              <a:t>Heapsort is discussed in detail in computer science courses called “Data Structures” and “Algorithms.”</a:t>
            </a:r>
          </a:p>
        </p:txBody>
      </p:sp>
      <p:sp>
        <p:nvSpPr>
          <p:cNvPr id="1587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1" descr="cpphtp9_16_STL_PT2_Page_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1" descr="cpphtp9_16_STL_PT2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1" descr="cpphtp9_16_STL_PT2_Page_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16.3  </a:t>
            </a:r>
            <a:r>
              <a:rPr lang="en-US" dirty="0" smtClean="0">
                <a:solidFill>
                  <a:srgbClr val="3380E6"/>
                </a:solidFill>
                <a:latin typeface="Arial" pitchFamily="34" charset="0"/>
              </a:rPr>
              <a:t>Algorithms</a:t>
            </a:r>
          </a:p>
        </p:txBody>
      </p:sp>
      <p:sp>
        <p:nvSpPr>
          <p:cNvPr id="24579"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Sections 16.3.1–16.3.13 demonstrate many of the Standard Library algorithms.</a:t>
            </a:r>
          </a:p>
        </p:txBody>
      </p:sp>
      <p:sp>
        <p:nvSpPr>
          <p:cNvPr id="2458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1" descr="cpphtp9_16_STL_PT2_Page_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1" descr="cpphtp9_16_STL_PT2_Page_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16.3.12 </a:t>
            </a:r>
            <a:r>
              <a:rPr lang="en-US" dirty="0" smtClean="0">
                <a:solidFill>
                  <a:srgbClr val="33B38C"/>
                </a:solidFill>
                <a:latin typeface="Goudy Sans Medium" pitchFamily="34" charset="0"/>
              </a:rPr>
              <a:t>Heapsort (Cont.)</a:t>
            </a:r>
          </a:p>
        </p:txBody>
      </p:sp>
      <p:sp>
        <p:nvSpPr>
          <p:cNvPr id="126979"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make_heap</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21 uses the </a:t>
            </a:r>
            <a:r>
              <a:rPr lang="en-US" sz="2500" dirty="0" smtClean="0">
                <a:solidFill>
                  <a:srgbClr val="0000FF"/>
                </a:solidFill>
                <a:latin typeface="LucidaSansTypewriter" pitchFamily="49" charset="0"/>
              </a:rPr>
              <a:t>make_heap</a:t>
            </a:r>
            <a:r>
              <a:rPr lang="en-US" sz="2500" dirty="0" smtClean="0">
                <a:solidFill>
                  <a:srgbClr val="000000"/>
                </a:solidFill>
                <a:latin typeface="Times New Roman" pitchFamily="18" charset="0"/>
              </a:rPr>
              <a:t> algorithm to take a sequence of values in the range from </a:t>
            </a:r>
            <a:r>
              <a:rPr lang="en-US" sz="2500" dirty="0" smtClean="0">
                <a:solidFill>
                  <a:srgbClr val="000000"/>
                </a:solidFill>
                <a:latin typeface="Lucida Console" pitchFamily="49" charset="0"/>
              </a:rPr>
              <a:t>a.begin()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a.end()</a:t>
            </a:r>
            <a:r>
              <a:rPr lang="en-US" sz="2500" dirty="0" smtClean="0">
                <a:solidFill>
                  <a:srgbClr val="000000"/>
                </a:solidFill>
                <a:latin typeface="Times New Roman" pitchFamily="18" charset="0"/>
              </a:rPr>
              <a:t> and </a:t>
            </a:r>
            <a:r>
              <a:rPr lang="en-US" sz="2500" i="1" dirty="0" smtClean="0">
                <a:solidFill>
                  <a:srgbClr val="000000"/>
                </a:solidFill>
                <a:latin typeface="Times New Roman" pitchFamily="18" charset="0"/>
              </a:rPr>
              <a:t>create a heap </a:t>
            </a:r>
            <a:r>
              <a:rPr lang="en-US" sz="2500" dirty="0" smtClean="0">
                <a:solidFill>
                  <a:srgbClr val="000000"/>
                </a:solidFill>
                <a:latin typeface="Times New Roman" pitchFamily="18" charset="0"/>
              </a:rPr>
              <a:t>that can be used to produce a </a:t>
            </a:r>
            <a:r>
              <a:rPr lang="en-US" sz="2500" i="1" dirty="0" smtClean="0">
                <a:solidFill>
                  <a:srgbClr val="000000"/>
                </a:solidFill>
                <a:latin typeface="Times New Roman" pitchFamily="18" charset="0"/>
              </a:rPr>
              <a:t>sorted sequence</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two iterator arguments must be </a:t>
            </a:r>
            <a:r>
              <a:rPr lang="en-US" sz="2500" i="1" dirty="0" smtClean="0">
                <a:solidFill>
                  <a:srgbClr val="000000"/>
                </a:solidFill>
                <a:latin typeface="Times New Roman" pitchFamily="18" charset="0"/>
              </a:rPr>
              <a:t>random-access iterators</a:t>
            </a:r>
            <a:r>
              <a:rPr lang="en-US" sz="2500" dirty="0" smtClean="0">
                <a:solidFill>
                  <a:srgbClr val="000000"/>
                </a:solidFill>
                <a:latin typeface="Times New Roman" pitchFamily="18" charset="0"/>
              </a:rPr>
              <a:t>, so this algorithm will work only with arrays, </a:t>
            </a:r>
            <a:r>
              <a:rPr lang="en-US" sz="2500" dirty="0" smtClean="0">
                <a:solidFill>
                  <a:srgbClr val="000000"/>
                </a:solidFill>
                <a:latin typeface="Lucida Console" pitchFamily="49" charset="0"/>
              </a:rPr>
              <a:t>vector</a:t>
            </a:r>
            <a:r>
              <a:rPr lang="en-US" sz="2500" dirty="0" smtClean="0">
                <a:solidFill>
                  <a:srgbClr val="000000"/>
                </a:solidFill>
                <a:latin typeface="Times New Roman" pitchFamily="18" charset="0"/>
              </a:rPr>
              <a:t>s and </a:t>
            </a:r>
            <a:r>
              <a:rPr lang="en-US" sz="2500" dirty="0" smtClean="0">
                <a:solidFill>
                  <a:srgbClr val="000000"/>
                </a:solidFill>
                <a:latin typeface="Lucida Console" pitchFamily="49" charset="0"/>
              </a:rPr>
              <a:t>deque</a:t>
            </a:r>
            <a:r>
              <a:rPr lang="en-US" sz="2500" dirty="0" smtClean="0">
                <a:solidFill>
                  <a:srgbClr val="000000"/>
                </a:solidFill>
                <a:latin typeface="Times New Roman" pitchFamily="18" charset="0"/>
              </a:rPr>
              <a:t>s.</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A second version of this algorithm takes as a third argument a </a:t>
            </a:r>
            <a:r>
              <a:rPr lang="en-US" sz="2500" i="1" dirty="0" smtClean="0">
                <a:solidFill>
                  <a:srgbClr val="000000"/>
                </a:solidFill>
                <a:latin typeface="Times New Roman" pitchFamily="18" charset="0"/>
              </a:rPr>
              <a:t>binary predicate function </a:t>
            </a:r>
            <a:r>
              <a:rPr lang="en-US" sz="2500" dirty="0" smtClean="0">
                <a:solidFill>
                  <a:srgbClr val="000000"/>
                </a:solidFill>
                <a:latin typeface="Times New Roman" pitchFamily="18" charset="0"/>
              </a:rPr>
              <a:t>for </a:t>
            </a:r>
            <a:r>
              <a:rPr lang="en-US" sz="2500" i="1" dirty="0" smtClean="0">
                <a:solidFill>
                  <a:srgbClr val="000000"/>
                </a:solidFill>
                <a:latin typeface="Times New Roman" pitchFamily="18" charset="0"/>
              </a:rPr>
              <a:t>comparing</a:t>
            </a:r>
            <a:r>
              <a:rPr lang="en-US" sz="2500" dirty="0" smtClean="0">
                <a:solidFill>
                  <a:srgbClr val="000000"/>
                </a:solidFill>
                <a:latin typeface="Times New Roman" pitchFamily="18" charset="0"/>
              </a:rPr>
              <a:t> values.</a:t>
            </a:r>
          </a:p>
        </p:txBody>
      </p:sp>
      <p:sp>
        <p:nvSpPr>
          <p:cNvPr id="16486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16.3.12 </a:t>
            </a:r>
            <a:r>
              <a:rPr lang="en-US" dirty="0" smtClean="0">
                <a:solidFill>
                  <a:srgbClr val="33B38C"/>
                </a:solidFill>
                <a:latin typeface="Goudy Sans Medium" pitchFamily="34" charset="0"/>
              </a:rPr>
              <a:t>Heapsort (Cont.)</a:t>
            </a:r>
          </a:p>
        </p:txBody>
      </p:sp>
      <p:sp>
        <p:nvSpPr>
          <p:cNvPr id="128003"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sort_heap</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24 </a:t>
            </a:r>
            <a:r>
              <a:rPr lang="en-US" sz="2500" dirty="0">
                <a:solidFill>
                  <a:srgbClr val="000000"/>
                </a:solidFill>
                <a:latin typeface="Times New Roman" pitchFamily="18" charset="0"/>
              </a:rPr>
              <a:t>uses </a:t>
            </a:r>
            <a:r>
              <a:rPr lang="en-US" sz="2500" dirty="0" smtClean="0">
                <a:solidFill>
                  <a:srgbClr val="000000"/>
                </a:solidFill>
                <a:latin typeface="Times New Roman" pitchFamily="18" charset="0"/>
              </a:rPr>
              <a:t>the </a:t>
            </a:r>
            <a:r>
              <a:rPr lang="en-US" sz="2500" dirty="0" smtClean="0">
                <a:solidFill>
                  <a:srgbClr val="0000FF"/>
                </a:solidFill>
                <a:latin typeface="LucidaSansTypewriter" pitchFamily="49" charset="0"/>
              </a:rPr>
              <a:t>sort_heap</a:t>
            </a:r>
            <a:r>
              <a:rPr lang="en-US" sz="2500" dirty="0" smtClean="0">
                <a:solidFill>
                  <a:srgbClr val="000000"/>
                </a:solidFill>
                <a:latin typeface="Times New Roman" pitchFamily="18" charset="0"/>
              </a:rPr>
              <a:t> algorithm to </a:t>
            </a:r>
            <a:r>
              <a:rPr lang="en-US" sz="2500" i="1" dirty="0">
                <a:solidFill>
                  <a:srgbClr val="000000"/>
                </a:solidFill>
                <a:latin typeface="Times New Roman" pitchFamily="18" charset="0"/>
              </a:rPr>
              <a:t>sort a sequence of values</a:t>
            </a:r>
            <a:r>
              <a:rPr lang="en-US" sz="2500" dirty="0">
                <a:solidFill>
                  <a:srgbClr val="000000"/>
                </a:solidFill>
                <a:latin typeface="Times New Roman" pitchFamily="18" charset="0"/>
              </a:rPr>
              <a:t> in the range from </a:t>
            </a:r>
            <a:r>
              <a:rPr lang="en-US" sz="2500" dirty="0" smtClean="0">
                <a:solidFill>
                  <a:srgbClr val="000000"/>
                </a:solidFill>
                <a:latin typeface="Lucida Console" pitchFamily="49" charset="0"/>
              </a:rPr>
              <a:t>a.begin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smtClean="0">
                <a:solidFill>
                  <a:srgbClr val="000000"/>
                </a:solidFill>
                <a:latin typeface="Lucida Console" pitchFamily="49" charset="0"/>
              </a:rPr>
              <a:t>a.end</a:t>
            </a:r>
            <a:r>
              <a:rPr lang="en-US" sz="2500" dirty="0">
                <a:solidFill>
                  <a:srgbClr val="000000"/>
                </a:solidFill>
                <a:latin typeface="Lucida Console" pitchFamily="49" charset="0"/>
              </a:rPr>
              <a:t>()</a:t>
            </a:r>
            <a:r>
              <a:rPr lang="en-US" sz="2500" dirty="0">
                <a:solidFill>
                  <a:srgbClr val="000000"/>
                </a:solidFill>
                <a:latin typeface="Times New Roman" pitchFamily="18" charset="0"/>
              </a:rPr>
              <a:t> that are already arranged in a heap.</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two iterator arguments must be </a:t>
            </a:r>
            <a:r>
              <a:rPr lang="en-US" sz="2500" i="1" dirty="0" smtClean="0">
                <a:solidFill>
                  <a:srgbClr val="000000"/>
                </a:solidFill>
                <a:latin typeface="Times New Roman" pitchFamily="18" charset="0"/>
              </a:rPr>
              <a:t>random-access iterators</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A second version of this algorithm takes as a third argument a </a:t>
            </a:r>
            <a:r>
              <a:rPr lang="en-US" sz="2500" i="1" dirty="0" smtClean="0">
                <a:solidFill>
                  <a:srgbClr val="000000"/>
                </a:solidFill>
                <a:latin typeface="Times New Roman" pitchFamily="18" charset="0"/>
              </a:rPr>
              <a:t>binary predicate function </a:t>
            </a:r>
            <a:r>
              <a:rPr lang="en-US" sz="2500" dirty="0" smtClean="0">
                <a:solidFill>
                  <a:srgbClr val="000000"/>
                </a:solidFill>
                <a:latin typeface="Times New Roman" pitchFamily="18" charset="0"/>
              </a:rPr>
              <a:t>for </a:t>
            </a:r>
            <a:r>
              <a:rPr lang="en-US" sz="2500" i="1" dirty="0" smtClean="0">
                <a:solidFill>
                  <a:srgbClr val="000000"/>
                </a:solidFill>
                <a:latin typeface="Times New Roman" pitchFamily="18" charset="0"/>
              </a:rPr>
              <a:t>comparing</a:t>
            </a:r>
            <a:r>
              <a:rPr lang="en-US" sz="2500" dirty="0" smtClean="0">
                <a:solidFill>
                  <a:srgbClr val="000000"/>
                </a:solidFill>
                <a:latin typeface="Times New Roman" pitchFamily="18" charset="0"/>
              </a:rPr>
              <a:t> values.</a:t>
            </a:r>
          </a:p>
        </p:txBody>
      </p:sp>
      <p:sp>
        <p:nvSpPr>
          <p:cNvPr id="16589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16.3.12 </a:t>
            </a:r>
            <a:r>
              <a:rPr lang="en-US" dirty="0" smtClean="0">
                <a:solidFill>
                  <a:srgbClr val="33B38C"/>
                </a:solidFill>
                <a:latin typeface="Goudy Sans Medium" pitchFamily="34" charset="0"/>
              </a:rPr>
              <a:t>Heapsort (Cont.)</a:t>
            </a:r>
          </a:p>
        </p:txBody>
      </p:sp>
      <p:sp>
        <p:nvSpPr>
          <p:cNvPr id="128003"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smtClean="0">
                <a:solidFill>
                  <a:srgbClr val="000000"/>
                </a:solidFill>
                <a:latin typeface="Lucida Console" pitchFamily="49" charset="0"/>
              </a:rPr>
              <a:t>push_heap</a:t>
            </a:r>
            <a:r>
              <a:rPr lang="en-US" sz="2500" b="1" i="1" dirty="0" smtClean="0">
                <a:solidFill>
                  <a:srgbClr val="000000"/>
                </a:solidFill>
                <a:latin typeface="Times New Roman" pitchFamily="18" charset="0"/>
              </a:rPr>
              <a:t> </a:t>
            </a:r>
            <a:r>
              <a:rPr lang="en-US" sz="2500" b="1" i="1" dirty="0">
                <a:solidFill>
                  <a:srgbClr val="000000"/>
                </a:solidFill>
                <a:latin typeface="Times New Roman" pitchFamily="18" charset="0"/>
              </a:rPr>
              <a:t>Algorithm</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Line </a:t>
            </a:r>
            <a:r>
              <a:rPr lang="en-US" sz="2500" dirty="0" smtClean="0">
                <a:solidFill>
                  <a:srgbClr val="000000"/>
                </a:solidFill>
                <a:latin typeface="Times New Roman" pitchFamily="18" charset="0"/>
              </a:rPr>
              <a:t>40 uses the </a:t>
            </a:r>
            <a:r>
              <a:rPr lang="en-US" sz="2500" dirty="0" smtClean="0">
                <a:solidFill>
                  <a:srgbClr val="0000FF"/>
                </a:solidFill>
                <a:latin typeface="LucidaSansTypewriter" pitchFamily="49" charset="0"/>
              </a:rPr>
              <a:t>push_heap</a:t>
            </a:r>
            <a:r>
              <a:rPr lang="en-US" sz="2500" dirty="0" smtClean="0">
                <a:solidFill>
                  <a:srgbClr val="000000"/>
                </a:solidFill>
                <a:latin typeface="Times New Roman" pitchFamily="18" charset="0"/>
              </a:rPr>
              <a:t> algorithm to </a:t>
            </a:r>
            <a:r>
              <a:rPr lang="en-US" sz="2500" i="1" dirty="0">
                <a:solidFill>
                  <a:srgbClr val="000000"/>
                </a:solidFill>
                <a:latin typeface="Times New Roman" pitchFamily="18" charset="0"/>
              </a:rPr>
              <a:t>add a new value into a heap.</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We take one element of array </a:t>
            </a:r>
            <a:r>
              <a:rPr lang="en-US" sz="2500" dirty="0" smtClean="0">
                <a:solidFill>
                  <a:srgbClr val="000000"/>
                </a:solidFill>
                <a:latin typeface="Lucida Console" pitchFamily="49" charset="0"/>
              </a:rPr>
              <a:t>init</a:t>
            </a:r>
            <a:r>
              <a:rPr lang="en-US" sz="2500" dirty="0" smtClean="0">
                <a:solidFill>
                  <a:srgbClr val="000000"/>
                </a:solidFill>
                <a:latin typeface="Times New Roman" pitchFamily="18" charset="0"/>
              </a:rPr>
              <a:t> </a:t>
            </a:r>
            <a:r>
              <a:rPr lang="en-US" sz="2500" dirty="0">
                <a:solidFill>
                  <a:srgbClr val="000000"/>
                </a:solidFill>
                <a:latin typeface="Times New Roman" pitchFamily="18" charset="0"/>
              </a:rPr>
              <a:t>at a time, </a:t>
            </a:r>
            <a:r>
              <a:rPr lang="en-US" sz="2500" i="1" dirty="0" smtClean="0">
                <a:solidFill>
                  <a:srgbClr val="000000"/>
                </a:solidFill>
                <a:latin typeface="Times New Roman" pitchFamily="18" charset="0"/>
              </a:rPr>
              <a:t>append it</a:t>
            </a:r>
            <a:r>
              <a:rPr lang="en-US" sz="2500" dirty="0" smtClean="0">
                <a:solidFill>
                  <a:srgbClr val="000000"/>
                </a:solidFill>
                <a:latin typeface="Times New Roman" pitchFamily="18" charset="0"/>
              </a:rPr>
              <a:t> </a:t>
            </a:r>
            <a:r>
              <a:rPr lang="en-US" sz="2500" dirty="0">
                <a:solidFill>
                  <a:srgbClr val="000000"/>
                </a:solidFill>
                <a:latin typeface="Times New Roman" pitchFamily="18" charset="0"/>
              </a:rPr>
              <a:t>to the </a:t>
            </a:r>
            <a:r>
              <a:rPr lang="en-US" sz="2500" i="1" dirty="0">
                <a:solidFill>
                  <a:srgbClr val="000000"/>
                </a:solidFill>
                <a:latin typeface="Times New Roman" pitchFamily="18" charset="0"/>
              </a:rPr>
              <a:t>end</a:t>
            </a:r>
            <a:r>
              <a:rPr lang="en-US" sz="2500" dirty="0">
                <a:solidFill>
                  <a:srgbClr val="000000"/>
                </a:solidFill>
                <a:latin typeface="Times New Roman" pitchFamily="18" charset="0"/>
              </a:rPr>
              <a:t> of </a:t>
            </a:r>
            <a:r>
              <a:rPr lang="en-US" sz="2500" dirty="0">
                <a:solidFill>
                  <a:srgbClr val="000000"/>
                </a:solidFill>
                <a:latin typeface="Lucida Console" pitchFamily="49" charset="0"/>
              </a:rPr>
              <a:t>vector</a:t>
            </a:r>
            <a:r>
              <a:rPr lang="en-US" sz="2500" dirty="0">
                <a:solidFill>
                  <a:srgbClr val="000000"/>
                </a:solidFill>
                <a:latin typeface="Times New Roman" pitchFamily="18" charset="0"/>
              </a:rPr>
              <a:t> </a:t>
            </a:r>
            <a:r>
              <a:rPr lang="en-US" sz="2500" dirty="0" smtClean="0">
                <a:solidFill>
                  <a:srgbClr val="000000"/>
                </a:solidFill>
                <a:latin typeface="Lucida Console" pitchFamily="49" charset="0"/>
              </a:rPr>
              <a:t>v</a:t>
            </a:r>
            <a:r>
              <a:rPr lang="en-US" sz="2500" dirty="0" smtClean="0">
                <a:solidFill>
                  <a:srgbClr val="000000"/>
                </a:solidFill>
                <a:latin typeface="Times New Roman" pitchFamily="18" charset="0"/>
              </a:rPr>
              <a:t> </a:t>
            </a:r>
            <a:r>
              <a:rPr lang="en-US" sz="2500" dirty="0">
                <a:solidFill>
                  <a:srgbClr val="000000"/>
                </a:solidFill>
                <a:latin typeface="Times New Roman" pitchFamily="18" charset="0"/>
              </a:rPr>
              <a:t>and perform the </a:t>
            </a:r>
            <a:r>
              <a:rPr lang="en-US" sz="2500" dirty="0">
                <a:solidFill>
                  <a:srgbClr val="000000"/>
                </a:solidFill>
                <a:latin typeface="Lucida Console" pitchFamily="49" charset="0"/>
              </a:rPr>
              <a:t>push_heap</a:t>
            </a:r>
            <a:r>
              <a:rPr lang="en-US" sz="2500" dirty="0">
                <a:solidFill>
                  <a:srgbClr val="000000"/>
                </a:solidFill>
                <a:latin typeface="Times New Roman" pitchFamily="18" charset="0"/>
              </a:rPr>
              <a:t> operation.</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If the appended element is the only element in the </a:t>
            </a:r>
            <a:r>
              <a:rPr lang="en-US" sz="2500" dirty="0">
                <a:solidFill>
                  <a:srgbClr val="000000"/>
                </a:solidFill>
                <a:latin typeface="Lucida Console" pitchFamily="49" charset="0"/>
              </a:rPr>
              <a:t>vector</a:t>
            </a:r>
            <a:r>
              <a:rPr lang="en-US" sz="2500" dirty="0">
                <a:solidFill>
                  <a:srgbClr val="000000"/>
                </a:solidFill>
                <a:latin typeface="Times New Roman" pitchFamily="18" charset="0"/>
              </a:rPr>
              <a:t>, the </a:t>
            </a:r>
            <a:r>
              <a:rPr lang="en-US" sz="2500" dirty="0">
                <a:solidFill>
                  <a:srgbClr val="000000"/>
                </a:solidFill>
                <a:latin typeface="Lucida Console" pitchFamily="49" charset="0"/>
              </a:rPr>
              <a:t>vector</a:t>
            </a:r>
            <a:r>
              <a:rPr lang="en-US" sz="2500" dirty="0">
                <a:solidFill>
                  <a:srgbClr val="000000"/>
                </a:solidFill>
                <a:latin typeface="Times New Roman" pitchFamily="18" charset="0"/>
              </a:rPr>
              <a:t> is already a heap.</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Otherwise, </a:t>
            </a:r>
            <a:r>
              <a:rPr lang="en-US" sz="2500" dirty="0" smtClean="0">
                <a:solidFill>
                  <a:srgbClr val="000000"/>
                </a:solidFill>
                <a:latin typeface="Lucida Console" pitchFamily="49" charset="0"/>
              </a:rPr>
              <a:t>push_heap</a:t>
            </a:r>
            <a:r>
              <a:rPr lang="en-US" sz="2500" dirty="0" smtClean="0">
                <a:solidFill>
                  <a:srgbClr val="000000"/>
                </a:solidFill>
                <a:latin typeface="Times New Roman" pitchFamily="18" charset="0"/>
              </a:rPr>
              <a:t> </a:t>
            </a:r>
            <a:r>
              <a:rPr lang="en-US" sz="2500" dirty="0">
                <a:solidFill>
                  <a:srgbClr val="000000"/>
                </a:solidFill>
                <a:latin typeface="Times New Roman" pitchFamily="18" charset="0"/>
              </a:rPr>
              <a:t>rearranges the </a:t>
            </a:r>
            <a:r>
              <a:rPr lang="en-US" sz="2500" dirty="0">
                <a:solidFill>
                  <a:srgbClr val="000000"/>
                </a:solidFill>
                <a:latin typeface="Lucida Console" pitchFamily="49" charset="0"/>
              </a:rPr>
              <a:t>vector</a:t>
            </a:r>
            <a:r>
              <a:rPr lang="en-US" sz="2500" dirty="0">
                <a:solidFill>
                  <a:srgbClr val="000000"/>
                </a:solidFill>
                <a:latin typeface="Times New Roman" pitchFamily="18" charset="0"/>
              </a:rPr>
              <a:t> elements into a heap.</a:t>
            </a:r>
          </a:p>
        </p:txBody>
      </p:sp>
      <p:sp>
        <p:nvSpPr>
          <p:cNvPr id="1669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16.3.12 </a:t>
            </a:r>
            <a:r>
              <a:rPr lang="en-US" dirty="0" smtClean="0">
                <a:solidFill>
                  <a:srgbClr val="33B38C"/>
                </a:solidFill>
                <a:latin typeface="Goudy Sans Medium" pitchFamily="34" charset="0"/>
              </a:rPr>
              <a:t>Heapsort (Cont.)</a:t>
            </a:r>
          </a:p>
        </p:txBody>
      </p:sp>
      <p:sp>
        <p:nvSpPr>
          <p:cNvPr id="167939" name="Text Placeholder 2"/>
          <p:cNvSpPr>
            <a:spLocks noGrp="1"/>
          </p:cNvSpPr>
          <p:nvPr>
            <p:ph type="body" idx="1"/>
          </p:nvPr>
        </p:nvSpPr>
        <p:spPr/>
        <p:txBody>
          <a:bodyPr/>
          <a:lstStyle/>
          <a:p>
            <a:r>
              <a:rPr lang="en-US" altLang="en-US" sz="2500" smtClean="0">
                <a:solidFill>
                  <a:srgbClr val="000000"/>
                </a:solidFill>
                <a:latin typeface="Times New Roman" panose="02020603050405020304" pitchFamily="18" charset="0"/>
              </a:rPr>
              <a:t>Each time </a:t>
            </a:r>
            <a:r>
              <a:rPr lang="en-US" altLang="en-US" sz="2500" smtClean="0">
                <a:solidFill>
                  <a:srgbClr val="000000"/>
                </a:solidFill>
                <a:latin typeface="Lucida Console" panose="020B0609040504020204" pitchFamily="49" charset="0"/>
              </a:rPr>
              <a:t>push_heap</a:t>
            </a:r>
            <a:r>
              <a:rPr lang="en-US" altLang="en-US" sz="2500" smtClean="0">
                <a:solidFill>
                  <a:srgbClr val="000000"/>
                </a:solidFill>
                <a:latin typeface="Times New Roman" panose="02020603050405020304" pitchFamily="18" charset="0"/>
              </a:rPr>
              <a:t> is called, it assumes that the last element currently in the </a:t>
            </a:r>
            <a:r>
              <a:rPr lang="en-US" altLang="en-US" sz="2500" smtClean="0">
                <a:solidFill>
                  <a:srgbClr val="000000"/>
                </a:solidFill>
                <a:latin typeface="Lucida Console" panose="020B0609040504020204" pitchFamily="49" charset="0"/>
              </a:rPr>
              <a:t>vector</a:t>
            </a:r>
            <a:r>
              <a:rPr lang="en-US" altLang="en-US" sz="2500" smtClean="0">
                <a:solidFill>
                  <a:srgbClr val="000000"/>
                </a:solidFill>
                <a:latin typeface="Times New Roman" panose="02020603050405020304" pitchFamily="18" charset="0"/>
              </a:rPr>
              <a:t> (i.e., the one that is appended before the </a:t>
            </a:r>
            <a:r>
              <a:rPr lang="en-US" altLang="en-US" sz="2500" smtClean="0">
                <a:solidFill>
                  <a:srgbClr val="000000"/>
                </a:solidFill>
                <a:latin typeface="Lucida Console" panose="020B0609040504020204" pitchFamily="49" charset="0"/>
              </a:rPr>
              <a:t>push_heap</a:t>
            </a:r>
            <a:r>
              <a:rPr lang="en-US" altLang="en-US" sz="2500" smtClean="0">
                <a:solidFill>
                  <a:srgbClr val="000000"/>
                </a:solidFill>
                <a:latin typeface="Times New Roman" panose="02020603050405020304" pitchFamily="18" charset="0"/>
              </a:rPr>
              <a:t> call) is the element being added to the heap and that all other elements in the </a:t>
            </a:r>
            <a:r>
              <a:rPr lang="en-US" altLang="en-US" sz="2500" smtClean="0">
                <a:solidFill>
                  <a:srgbClr val="000000"/>
                </a:solidFill>
                <a:latin typeface="Lucida Console" panose="020B0609040504020204" pitchFamily="49" charset="0"/>
              </a:rPr>
              <a:t>vector</a:t>
            </a:r>
            <a:r>
              <a:rPr lang="en-US" altLang="en-US" sz="2500" smtClean="0">
                <a:solidFill>
                  <a:srgbClr val="000000"/>
                </a:solidFill>
                <a:latin typeface="Times New Roman" panose="02020603050405020304" pitchFamily="18" charset="0"/>
              </a:rPr>
              <a:t> are already arranged as a heap.</a:t>
            </a:r>
          </a:p>
          <a:p>
            <a:r>
              <a:rPr lang="en-US" altLang="en-US" sz="2500" smtClean="0">
                <a:solidFill>
                  <a:srgbClr val="000000"/>
                </a:solidFill>
                <a:latin typeface="Times New Roman" panose="02020603050405020304" pitchFamily="18" charset="0"/>
              </a:rPr>
              <a:t>The two iterator arguments to </a:t>
            </a:r>
            <a:r>
              <a:rPr lang="en-US" altLang="en-US" sz="2500" smtClean="0">
                <a:solidFill>
                  <a:srgbClr val="000000"/>
                </a:solidFill>
                <a:latin typeface="Lucida Console" panose="020B0609040504020204" pitchFamily="49" charset="0"/>
              </a:rPr>
              <a:t>push_heap</a:t>
            </a:r>
            <a:r>
              <a:rPr lang="en-US" altLang="en-US" sz="2500" smtClean="0">
                <a:solidFill>
                  <a:srgbClr val="000000"/>
                </a:solidFill>
                <a:latin typeface="Times New Roman" panose="02020603050405020304" pitchFamily="18" charset="0"/>
              </a:rPr>
              <a:t> must be random-access iterators.</a:t>
            </a:r>
          </a:p>
          <a:p>
            <a:r>
              <a:rPr lang="en-US" altLang="en-US" sz="2500" smtClean="0">
                <a:solidFill>
                  <a:srgbClr val="000000"/>
                </a:solidFill>
                <a:latin typeface="Times New Roman" panose="02020603050405020304" pitchFamily="18" charset="0"/>
              </a:rPr>
              <a:t>A second version of this algorithm takes as a third argument a </a:t>
            </a:r>
            <a:r>
              <a:rPr lang="en-US" altLang="en-US" sz="2500" i="1" smtClean="0">
                <a:solidFill>
                  <a:srgbClr val="000000"/>
                </a:solidFill>
                <a:latin typeface="Times New Roman" panose="02020603050405020304" pitchFamily="18" charset="0"/>
              </a:rPr>
              <a:t>binary predicate function </a:t>
            </a:r>
            <a:r>
              <a:rPr lang="en-US" altLang="en-US" sz="2500" smtClean="0">
                <a:solidFill>
                  <a:srgbClr val="000000"/>
                </a:solidFill>
                <a:latin typeface="Times New Roman" panose="02020603050405020304" pitchFamily="18" charset="0"/>
              </a:rPr>
              <a:t>for comparing values.</a:t>
            </a:r>
          </a:p>
        </p:txBody>
      </p:sp>
      <p:sp>
        <p:nvSpPr>
          <p:cNvPr id="16794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16.3.12 </a:t>
            </a:r>
            <a:r>
              <a:rPr lang="en-US" dirty="0" smtClean="0">
                <a:solidFill>
                  <a:srgbClr val="33B38C"/>
                </a:solidFill>
                <a:latin typeface="Goudy Sans Medium" pitchFamily="34" charset="0"/>
              </a:rPr>
              <a:t>Heapsort (Cont.)</a:t>
            </a:r>
          </a:p>
        </p:txBody>
      </p:sp>
      <p:sp>
        <p:nvSpPr>
          <p:cNvPr id="130051" name="Text Placeholder 2"/>
          <p:cNvSpPr>
            <a:spLocks noGrp="1"/>
          </p:cNvSpPr>
          <p:nvPr>
            <p:ph type="body" idx="1"/>
          </p:nvPr>
        </p:nvSpPr>
        <p:spPr/>
        <p:txBody>
          <a:bodyPr>
            <a:normAutofit lnSpcReduction="10000"/>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pop_heap</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51 </a:t>
            </a:r>
            <a:r>
              <a:rPr lang="en-US" sz="2500" dirty="0">
                <a:solidFill>
                  <a:srgbClr val="000000"/>
                </a:solidFill>
                <a:latin typeface="Times New Roman" pitchFamily="18" charset="0"/>
              </a:rPr>
              <a:t>uses </a:t>
            </a:r>
            <a:r>
              <a:rPr lang="en-US" sz="2500" dirty="0">
                <a:solidFill>
                  <a:srgbClr val="0000FF"/>
                </a:solidFill>
                <a:latin typeface="LucidaSansTypewriter" pitchFamily="49" charset="0"/>
              </a:rPr>
              <a:t>pop_heap</a:t>
            </a:r>
            <a:r>
              <a:rPr lang="en-US" sz="2500" dirty="0">
                <a:solidFill>
                  <a:srgbClr val="000000"/>
                </a:solidFill>
                <a:latin typeface="Times New Roman" pitchFamily="18" charset="0"/>
              </a:rPr>
              <a:t> to remove the </a:t>
            </a:r>
            <a:r>
              <a:rPr lang="en-US" sz="2500" i="1" dirty="0">
                <a:solidFill>
                  <a:srgbClr val="000000"/>
                </a:solidFill>
                <a:latin typeface="Times New Roman" pitchFamily="18" charset="0"/>
              </a:rPr>
              <a:t>top</a:t>
            </a:r>
            <a:r>
              <a:rPr lang="en-US" sz="2500" dirty="0">
                <a:solidFill>
                  <a:srgbClr val="000000"/>
                </a:solidFill>
                <a:latin typeface="Times New Roman" pitchFamily="18" charset="0"/>
              </a:rPr>
              <a:t> heap element.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This algorithm assumes that the elements in the range specified by its two </a:t>
            </a:r>
            <a:r>
              <a:rPr lang="en-US" sz="2500" i="1" dirty="0" smtClean="0">
                <a:solidFill>
                  <a:srgbClr val="000000"/>
                </a:solidFill>
                <a:latin typeface="Times New Roman" pitchFamily="18" charset="0"/>
              </a:rPr>
              <a:t>random-access iterator </a:t>
            </a:r>
            <a:r>
              <a:rPr lang="en-US" sz="2500" dirty="0" smtClean="0">
                <a:solidFill>
                  <a:srgbClr val="000000"/>
                </a:solidFill>
                <a:latin typeface="Times New Roman" pitchFamily="18" charset="0"/>
              </a:rPr>
              <a:t>arguments are already a heap.</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Repeatedly removing the </a:t>
            </a:r>
            <a:r>
              <a:rPr lang="en-US" sz="2500" i="1" dirty="0" smtClean="0">
                <a:solidFill>
                  <a:srgbClr val="000000"/>
                </a:solidFill>
                <a:latin typeface="Times New Roman" pitchFamily="18" charset="0"/>
              </a:rPr>
              <a:t>top</a:t>
            </a:r>
            <a:r>
              <a:rPr lang="en-US" sz="2500" dirty="0" smtClean="0">
                <a:solidFill>
                  <a:srgbClr val="000000"/>
                </a:solidFill>
                <a:latin typeface="Times New Roman" pitchFamily="18" charset="0"/>
              </a:rPr>
              <a:t> heap element results in a sorted sequence of values.</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Algorithm </a:t>
            </a:r>
            <a:r>
              <a:rPr lang="en-US" sz="2500" dirty="0" smtClean="0">
                <a:solidFill>
                  <a:srgbClr val="000000"/>
                </a:solidFill>
                <a:latin typeface="Lucida Console" pitchFamily="49" charset="0"/>
              </a:rPr>
              <a:t>pop_heap</a:t>
            </a:r>
            <a:r>
              <a:rPr lang="en-US" sz="2500" dirty="0" smtClean="0">
                <a:solidFill>
                  <a:srgbClr val="000000"/>
                </a:solidFill>
                <a:latin typeface="Times New Roman" pitchFamily="18" charset="0"/>
              </a:rPr>
              <a:t> </a:t>
            </a:r>
            <a:r>
              <a:rPr lang="en-US" sz="2500" i="1" dirty="0" smtClean="0">
                <a:solidFill>
                  <a:srgbClr val="000000"/>
                </a:solidFill>
                <a:latin typeface="Times New Roman" pitchFamily="18" charset="0"/>
              </a:rPr>
              <a:t>swaps</a:t>
            </a:r>
            <a:r>
              <a:rPr lang="en-US" sz="2500" dirty="0" smtClean="0">
                <a:solidFill>
                  <a:srgbClr val="000000"/>
                </a:solidFill>
                <a:latin typeface="Times New Roman" pitchFamily="18" charset="0"/>
              </a:rPr>
              <a:t> the </a:t>
            </a:r>
            <a:r>
              <a:rPr lang="en-US" sz="2500" i="1" dirty="0" smtClean="0">
                <a:solidFill>
                  <a:srgbClr val="000000"/>
                </a:solidFill>
                <a:latin typeface="Times New Roman" pitchFamily="18" charset="0"/>
              </a:rPr>
              <a:t>first</a:t>
            </a:r>
            <a:r>
              <a:rPr lang="en-US" sz="2500" dirty="0" smtClean="0">
                <a:solidFill>
                  <a:srgbClr val="000000"/>
                </a:solidFill>
                <a:latin typeface="Times New Roman" pitchFamily="18" charset="0"/>
              </a:rPr>
              <a:t> heap element (</a:t>
            </a:r>
            <a:r>
              <a:rPr lang="en-US" sz="2500" dirty="0" smtClean="0">
                <a:solidFill>
                  <a:srgbClr val="000000"/>
                </a:solidFill>
                <a:latin typeface="Lucida Console" pitchFamily="49" charset="0"/>
              </a:rPr>
              <a:t>v.begin()</a:t>
            </a:r>
            <a:r>
              <a:rPr lang="en-US" sz="2500" dirty="0" smtClean="0">
                <a:solidFill>
                  <a:srgbClr val="000000"/>
                </a:solidFill>
                <a:latin typeface="Times New Roman" pitchFamily="18" charset="0"/>
              </a:rPr>
              <a:t>) with the </a:t>
            </a:r>
            <a:r>
              <a:rPr lang="en-US" sz="2500" i="1" dirty="0" smtClean="0">
                <a:solidFill>
                  <a:srgbClr val="000000"/>
                </a:solidFill>
                <a:latin typeface="Times New Roman" pitchFamily="18" charset="0"/>
              </a:rPr>
              <a:t>last</a:t>
            </a:r>
            <a:r>
              <a:rPr lang="en-US" sz="2500" dirty="0" smtClean="0">
                <a:solidFill>
                  <a:srgbClr val="000000"/>
                </a:solidFill>
                <a:latin typeface="Times New Roman" pitchFamily="18" charset="0"/>
              </a:rPr>
              <a:t> heap element (the element before </a:t>
            </a:r>
            <a:r>
              <a:rPr lang="en-US" sz="2500" dirty="0" smtClean="0">
                <a:solidFill>
                  <a:srgbClr val="000000"/>
                </a:solidFill>
                <a:latin typeface="Lucida Console" pitchFamily="49" charset="0"/>
              </a:rPr>
              <a:t>v.end()</a:t>
            </a:r>
            <a:r>
              <a:rPr lang="en-US" sz="2500" dirty="0" smtClean="0">
                <a:solidFill>
                  <a:srgbClr val="000000"/>
                </a:solidFill>
                <a:latin typeface="Times New Roman" pitchFamily="18" charset="0"/>
              </a:rPr>
              <a:t> </a:t>
            </a:r>
            <a:r>
              <a:rPr lang="en-US" sz="2500" dirty="0" smtClean="0">
                <a:solidFill>
                  <a:srgbClr val="000000"/>
                </a:solidFill>
                <a:latin typeface="Lucida Console" pitchFamily="49" charset="0"/>
              </a:rPr>
              <a:t>-</a:t>
            </a:r>
            <a:r>
              <a:rPr lang="en-US" sz="2500" dirty="0" smtClean="0">
                <a:solidFill>
                  <a:srgbClr val="000000"/>
                </a:solidFill>
                <a:latin typeface="Times New Roman" pitchFamily="18" charset="0"/>
              </a:rPr>
              <a:t> </a:t>
            </a:r>
            <a:r>
              <a:rPr lang="en-US" sz="2500" dirty="0" smtClean="0">
                <a:solidFill>
                  <a:srgbClr val="000000"/>
                </a:solidFill>
                <a:latin typeface="Lucida Console" pitchFamily="49" charset="0"/>
              </a:rPr>
              <a:t>j</a:t>
            </a:r>
            <a:r>
              <a:rPr lang="en-US" sz="2500" dirty="0" smtClean="0">
                <a:solidFill>
                  <a:srgbClr val="000000"/>
                </a:solidFill>
                <a:latin typeface="Times New Roman" pitchFamily="18" charset="0"/>
              </a:rPr>
              <a:t>), then ensures that the elements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the last element still form a heap.</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Notice in the output that, after the </a:t>
            </a:r>
            <a:r>
              <a:rPr lang="en-US" sz="2500" dirty="0" smtClean="0">
                <a:solidFill>
                  <a:srgbClr val="000000"/>
                </a:solidFill>
                <a:latin typeface="Lucida Console" pitchFamily="49" charset="0"/>
              </a:rPr>
              <a:t>pop_heap</a:t>
            </a:r>
            <a:r>
              <a:rPr lang="en-US" sz="2500" dirty="0" smtClean="0">
                <a:solidFill>
                  <a:srgbClr val="000000"/>
                </a:solidFill>
                <a:latin typeface="Times New Roman" pitchFamily="18" charset="0"/>
              </a:rPr>
              <a:t> operations, the </a:t>
            </a:r>
            <a:r>
              <a:rPr lang="en-US" sz="2500" dirty="0" smtClean="0">
                <a:solidFill>
                  <a:srgbClr val="000000"/>
                </a:solidFill>
                <a:latin typeface="Lucida Console" pitchFamily="49" charset="0"/>
              </a:rPr>
              <a:t>vector</a:t>
            </a:r>
            <a:r>
              <a:rPr lang="en-US" sz="2500" dirty="0" smtClean="0">
                <a:solidFill>
                  <a:srgbClr val="000000"/>
                </a:solidFill>
                <a:latin typeface="Times New Roman" pitchFamily="18" charset="0"/>
              </a:rPr>
              <a:t> is </a:t>
            </a:r>
            <a:r>
              <a:rPr lang="en-US" sz="2500" i="1" dirty="0" smtClean="0">
                <a:solidFill>
                  <a:srgbClr val="000000"/>
                </a:solidFill>
                <a:latin typeface="Times New Roman" pitchFamily="18" charset="0"/>
              </a:rPr>
              <a:t>sorted</a:t>
            </a:r>
            <a:r>
              <a:rPr lang="en-US" sz="2500" dirty="0" smtClean="0">
                <a:solidFill>
                  <a:srgbClr val="000000"/>
                </a:solidFill>
                <a:latin typeface="Times New Roman" pitchFamily="18" charset="0"/>
              </a:rPr>
              <a:t> in </a:t>
            </a:r>
            <a:r>
              <a:rPr lang="en-US" sz="2500" i="1" dirty="0" smtClean="0">
                <a:solidFill>
                  <a:srgbClr val="000000"/>
                </a:solidFill>
                <a:latin typeface="Times New Roman" pitchFamily="18" charset="0"/>
              </a:rPr>
              <a:t>ascending order</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A second version of this algorithm takes as a third argument a </a:t>
            </a:r>
            <a:r>
              <a:rPr lang="en-US" sz="2500" i="1" dirty="0" smtClean="0">
                <a:solidFill>
                  <a:srgbClr val="000000"/>
                </a:solidFill>
                <a:latin typeface="Times New Roman" pitchFamily="18" charset="0"/>
              </a:rPr>
              <a:t>binary predicate function </a:t>
            </a:r>
            <a:r>
              <a:rPr lang="en-US" sz="2500" dirty="0" smtClean="0">
                <a:solidFill>
                  <a:srgbClr val="000000"/>
                </a:solidFill>
                <a:latin typeface="Times New Roman" pitchFamily="18" charset="0"/>
              </a:rPr>
              <a:t>for comparing values.</a:t>
            </a:r>
          </a:p>
        </p:txBody>
      </p:sp>
      <p:sp>
        <p:nvSpPr>
          <p:cNvPr id="16896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16.3.12 </a:t>
            </a:r>
            <a:r>
              <a:rPr lang="en-US" dirty="0" smtClean="0">
                <a:solidFill>
                  <a:srgbClr val="33B38C"/>
                </a:solidFill>
                <a:latin typeface="Goudy Sans Medium" pitchFamily="34" charset="0"/>
              </a:rPr>
              <a:t>Heapsort (Cont.)</a:t>
            </a:r>
          </a:p>
        </p:txBody>
      </p:sp>
      <p:sp>
        <p:nvSpPr>
          <p:cNvPr id="130051"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Times New Roman" pitchFamily="18" charset="0"/>
              </a:rPr>
              <a:t>C++11: </a:t>
            </a:r>
            <a:r>
              <a:rPr lang="en-US" sz="2500" b="1" i="1" dirty="0">
                <a:solidFill>
                  <a:srgbClr val="000000"/>
                </a:solidFill>
                <a:latin typeface="Lucida Console" pitchFamily="49" charset="0"/>
              </a:rPr>
              <a:t>is_heap</a:t>
            </a:r>
            <a:r>
              <a:rPr lang="en-US" sz="2500" b="1" i="1" dirty="0">
                <a:solidFill>
                  <a:srgbClr val="000000"/>
                </a:solidFill>
                <a:latin typeface="Times New Roman" pitchFamily="18" charset="0"/>
              </a:rPr>
              <a:t> and </a:t>
            </a:r>
            <a:r>
              <a:rPr lang="en-US" sz="2500" b="1" i="1" dirty="0">
                <a:solidFill>
                  <a:srgbClr val="000000"/>
                </a:solidFill>
                <a:latin typeface="Lucida Console" pitchFamily="49" charset="0"/>
              </a:rPr>
              <a:t>is_heap_until</a:t>
            </a:r>
            <a:r>
              <a:rPr lang="en-US" sz="2500" b="1" i="1" dirty="0">
                <a:solidFill>
                  <a:srgbClr val="000000"/>
                </a:solidFill>
                <a:latin typeface="Times New Roman" pitchFamily="18" charset="0"/>
              </a:rPr>
              <a:t> Algorithms</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a:t>
            </a:r>
            <a:r>
              <a:rPr lang="en-US" sz="2500" dirty="0">
                <a:solidFill>
                  <a:srgbClr val="0000FF"/>
                </a:solidFill>
                <a:latin typeface="Lucida Console" pitchFamily="49" charset="0"/>
              </a:rPr>
              <a:t>is_heap</a:t>
            </a:r>
            <a:r>
              <a:rPr lang="en-US" sz="2500" dirty="0">
                <a:solidFill>
                  <a:srgbClr val="0000FF"/>
                </a:solidFill>
                <a:latin typeface="Times New Roman" pitchFamily="18" charset="0"/>
              </a:rPr>
              <a:t> </a:t>
            </a:r>
            <a:r>
              <a:rPr lang="en-US" sz="2500" dirty="0">
                <a:solidFill>
                  <a:srgbClr val="000000"/>
                </a:solidFill>
                <a:latin typeface="Times New Roman" pitchFamily="18" charset="0"/>
              </a:rPr>
              <a:t>algorithm returns </a:t>
            </a:r>
            <a:r>
              <a:rPr lang="en-US" sz="2500" dirty="0">
                <a:solidFill>
                  <a:srgbClr val="000000"/>
                </a:solidFill>
                <a:latin typeface="Lucida Console" pitchFamily="49" charset="0"/>
              </a:rPr>
              <a:t>true</a:t>
            </a:r>
            <a:r>
              <a:rPr lang="en-US" sz="2500" dirty="0">
                <a:solidFill>
                  <a:srgbClr val="000000"/>
                </a:solidFill>
                <a:latin typeface="Times New Roman" pitchFamily="18" charset="0"/>
              </a:rPr>
              <a:t> if the elements in the specified range represent a heap.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A </a:t>
            </a:r>
            <a:r>
              <a:rPr lang="en-US" sz="2500" dirty="0">
                <a:solidFill>
                  <a:srgbClr val="000000"/>
                </a:solidFill>
                <a:latin typeface="Times New Roman" pitchFamily="18" charset="0"/>
              </a:rPr>
              <a:t>second version of this algorithm takes as a third argument a </a:t>
            </a:r>
            <a:r>
              <a:rPr lang="en-US" sz="2500" i="1" dirty="0">
                <a:solidFill>
                  <a:srgbClr val="000000"/>
                </a:solidFill>
                <a:latin typeface="Times New Roman" pitchFamily="18" charset="0"/>
              </a:rPr>
              <a:t>binary predicate function </a:t>
            </a:r>
            <a:r>
              <a:rPr lang="en-US" sz="2500" dirty="0">
                <a:solidFill>
                  <a:srgbClr val="000000"/>
                </a:solidFill>
                <a:latin typeface="Times New Roman" pitchFamily="18" charset="0"/>
              </a:rPr>
              <a:t>for comparing values.</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The </a:t>
            </a:r>
            <a:r>
              <a:rPr lang="en-US" sz="2500" dirty="0">
                <a:solidFill>
                  <a:srgbClr val="0000FF"/>
                </a:solidFill>
                <a:latin typeface="Lucida Console" pitchFamily="49" charset="0"/>
              </a:rPr>
              <a:t>is_heap_until</a:t>
            </a:r>
            <a:r>
              <a:rPr lang="en-US" sz="2500" dirty="0">
                <a:solidFill>
                  <a:srgbClr val="0000FF"/>
                </a:solidFill>
                <a:latin typeface="Times New Roman" pitchFamily="18" charset="0"/>
              </a:rPr>
              <a:t> </a:t>
            </a:r>
            <a:r>
              <a:rPr lang="en-US" sz="2500" dirty="0">
                <a:solidFill>
                  <a:srgbClr val="000000"/>
                </a:solidFill>
                <a:latin typeface="Times New Roman" pitchFamily="18" charset="0"/>
              </a:rPr>
              <a:t>algorithm checks the specified range of values and returns an iterator pointing to the last item in the range for which the elements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that iterator represent a heap.</a:t>
            </a:r>
            <a:endParaRPr lang="en-US" sz="2500" dirty="0" smtClean="0">
              <a:solidFill>
                <a:srgbClr val="000000"/>
              </a:solidFill>
              <a:latin typeface="Times New Roman" pitchFamily="18" charset="0"/>
            </a:endParaRPr>
          </a:p>
        </p:txBody>
      </p:sp>
      <p:sp>
        <p:nvSpPr>
          <p:cNvPr id="16998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normAutofit fontScale="90000"/>
          </a:bodyPr>
          <a:lstStyle/>
          <a:p>
            <a:pPr fontAlgn="auto">
              <a:spcAft>
                <a:spcPts val="0"/>
              </a:spcAft>
              <a:defRPr/>
            </a:pPr>
            <a:r>
              <a:rPr lang="en-US" dirty="0" smtClean="0">
                <a:solidFill>
                  <a:srgbClr val="59D9B3"/>
                </a:solidFill>
                <a:latin typeface="Arial" pitchFamily="34" charset="0"/>
              </a:rPr>
              <a:t>16.3.13 </a:t>
            </a:r>
            <a:r>
              <a:rPr lang="en-US" dirty="0" smtClean="0">
                <a:solidFill>
                  <a:srgbClr val="33B38C"/>
                </a:solidFill>
                <a:latin typeface="Lucida Console" pitchFamily="49" charset="0"/>
              </a:rPr>
              <a:t>min</a:t>
            </a:r>
            <a:r>
              <a:rPr lang="en-US" dirty="0" smtClean="0">
                <a:solidFill>
                  <a:srgbClr val="33B38C"/>
                </a:solidFill>
                <a:latin typeface="Goudy Sans Medium" pitchFamily="34" charset="0"/>
              </a:rPr>
              <a:t>, </a:t>
            </a:r>
            <a:r>
              <a:rPr lang="en-US" dirty="0" smtClean="0">
                <a:solidFill>
                  <a:srgbClr val="33B38C"/>
                </a:solidFill>
                <a:latin typeface="Lucida Console" pitchFamily="49" charset="0"/>
              </a:rPr>
              <a:t>max</a:t>
            </a:r>
            <a:r>
              <a:rPr lang="en-US" dirty="0" smtClean="0">
                <a:solidFill>
                  <a:srgbClr val="33B38C"/>
                </a:solidFill>
                <a:latin typeface="Goudy Sans Medium" pitchFamily="34" charset="0"/>
              </a:rPr>
              <a:t>, </a:t>
            </a:r>
            <a:r>
              <a:rPr lang="en-US" dirty="0" smtClean="0">
                <a:solidFill>
                  <a:srgbClr val="33B38C"/>
                </a:solidFill>
                <a:latin typeface="Lucida Console" pitchFamily="49" charset="0"/>
              </a:rPr>
              <a:t>minmax</a:t>
            </a:r>
            <a:r>
              <a:rPr lang="en-US" dirty="0" smtClean="0">
                <a:solidFill>
                  <a:srgbClr val="33B38C"/>
                </a:solidFill>
                <a:latin typeface="Goudy Sans Medium" pitchFamily="34" charset="0"/>
              </a:rPr>
              <a:t> and </a:t>
            </a:r>
            <a:r>
              <a:rPr lang="en-US" dirty="0" smtClean="0">
                <a:solidFill>
                  <a:srgbClr val="33B38C"/>
                </a:solidFill>
                <a:latin typeface="Lucida Console" pitchFamily="49" charset="0"/>
              </a:rPr>
              <a:t>minmax_element</a:t>
            </a:r>
          </a:p>
        </p:txBody>
      </p:sp>
      <p:sp>
        <p:nvSpPr>
          <p:cNvPr id="171011"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Figure 16.13 demonstrates </a:t>
            </a:r>
            <a:r>
              <a:rPr lang="en-US" altLang="en-US" smtClean="0">
                <a:solidFill>
                  <a:srgbClr val="0000FF"/>
                </a:solidFill>
                <a:latin typeface="Lucida Console" panose="020B0609040504020204" pitchFamily="49" charset="0"/>
              </a:rPr>
              <a:t>min</a:t>
            </a:r>
            <a:r>
              <a:rPr lang="en-US" altLang="en-US" smtClean="0">
                <a:solidFill>
                  <a:srgbClr val="000000"/>
                </a:solidFill>
                <a:latin typeface="Times New Roman" panose="02020603050405020304" pitchFamily="18" charset="0"/>
              </a:rPr>
              <a:t>, </a:t>
            </a:r>
            <a:r>
              <a:rPr lang="en-US" altLang="en-US" smtClean="0">
                <a:solidFill>
                  <a:srgbClr val="0000FF"/>
                </a:solidFill>
                <a:latin typeface="Lucida Console" panose="020B0609040504020204" pitchFamily="49" charset="0"/>
              </a:rPr>
              <a:t>max</a:t>
            </a:r>
            <a:r>
              <a:rPr lang="en-US" altLang="en-US" smtClean="0">
                <a:solidFill>
                  <a:srgbClr val="000000"/>
                </a:solidFill>
                <a:latin typeface="Times New Roman" panose="02020603050405020304" pitchFamily="18" charset="0"/>
              </a:rPr>
              <a:t>, </a:t>
            </a:r>
            <a:r>
              <a:rPr lang="en-US" altLang="en-US" smtClean="0">
                <a:solidFill>
                  <a:srgbClr val="0000FF"/>
                </a:solidFill>
                <a:latin typeface="Lucida Console" panose="020B0609040504020204" pitchFamily="49" charset="0"/>
              </a:rPr>
              <a:t>minmax</a:t>
            </a:r>
            <a:r>
              <a:rPr lang="en-US" altLang="en-US" smtClean="0">
                <a:solidFill>
                  <a:srgbClr val="0000FF"/>
                </a:solidFill>
                <a:latin typeface="Times New Roman" panose="02020603050405020304" pitchFamily="18" charset="0"/>
              </a:rPr>
              <a:t> </a:t>
            </a:r>
            <a:r>
              <a:rPr lang="en-US" altLang="en-US" smtClean="0">
                <a:solidFill>
                  <a:srgbClr val="000000"/>
                </a:solidFill>
                <a:latin typeface="Times New Roman" panose="02020603050405020304" pitchFamily="18" charset="0"/>
              </a:rPr>
              <a:t>and </a:t>
            </a:r>
            <a:r>
              <a:rPr lang="en-US" altLang="en-US" smtClean="0">
                <a:solidFill>
                  <a:srgbClr val="0000FF"/>
                </a:solidFill>
                <a:latin typeface="Lucida Console" panose="020B0609040504020204" pitchFamily="49" charset="0"/>
              </a:rPr>
              <a:t>minmax_element</a:t>
            </a:r>
            <a:r>
              <a:rPr lang="en-US" altLang="en-US" smtClean="0">
                <a:solidFill>
                  <a:srgbClr val="000000"/>
                </a:solidFill>
                <a:latin typeface="Times New Roman" panose="02020603050405020304" pitchFamily="18" charset="0"/>
              </a:rPr>
              <a:t>.</a:t>
            </a:r>
          </a:p>
        </p:txBody>
      </p:sp>
      <p:sp>
        <p:nvSpPr>
          <p:cNvPr id="17101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1" descr="cpphtp9_16_STL_PT2_Page_5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16.3.1 </a:t>
            </a:r>
            <a:r>
              <a:rPr lang="en-US" dirty="0" smtClean="0">
                <a:solidFill>
                  <a:srgbClr val="33B38C"/>
                </a:solidFill>
                <a:latin typeface="Lucida Console"/>
              </a:rPr>
              <a:t>fill</a:t>
            </a:r>
            <a:r>
              <a:rPr lang="en-US" dirty="0" smtClean="0">
                <a:solidFill>
                  <a:srgbClr val="33B38C"/>
                </a:solidFill>
                <a:latin typeface="Goudy Sans Medium"/>
              </a:rPr>
              <a:t>,</a:t>
            </a:r>
            <a:r>
              <a:rPr lang="en-US" dirty="0" smtClean="0">
                <a:solidFill>
                  <a:srgbClr val="33B38C"/>
                </a:solidFill>
                <a:latin typeface="Lucida Console"/>
              </a:rPr>
              <a:t> fill_n</a:t>
            </a:r>
            <a:r>
              <a:rPr lang="en-US" dirty="0" smtClean="0">
                <a:solidFill>
                  <a:srgbClr val="33B38C"/>
                </a:solidFill>
                <a:latin typeface="Goudy Sans Medium"/>
              </a:rPr>
              <a:t>,</a:t>
            </a:r>
            <a:r>
              <a:rPr lang="en-US" dirty="0" smtClean="0">
                <a:solidFill>
                  <a:srgbClr val="33B38C"/>
                </a:solidFill>
                <a:latin typeface="Lucida Console"/>
              </a:rPr>
              <a:t> generate</a:t>
            </a:r>
            <a:r>
              <a:rPr lang="en-US" dirty="0" smtClean="0">
                <a:solidFill>
                  <a:srgbClr val="33B38C"/>
                </a:solidFill>
                <a:latin typeface="Goudy Sans Medium"/>
              </a:rPr>
              <a:t> and </a:t>
            </a:r>
            <a:r>
              <a:rPr lang="en-US" dirty="0" smtClean="0">
                <a:solidFill>
                  <a:srgbClr val="33B38C"/>
                </a:solidFill>
                <a:latin typeface="Lucida Console"/>
              </a:rPr>
              <a:t>generate_n</a:t>
            </a:r>
            <a:r>
              <a:rPr lang="en-US" dirty="0" smtClean="0">
                <a:solidFill>
                  <a:srgbClr val="33B38C"/>
                </a:solidFill>
                <a:latin typeface="Goudy Sans Medium"/>
              </a:rPr>
              <a:t> </a:t>
            </a:r>
          </a:p>
        </p:txBody>
      </p:sp>
      <p:sp>
        <p:nvSpPr>
          <p:cNvPr id="25603"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Figure 16.1 demonstrates algorithms </a:t>
            </a:r>
            <a:r>
              <a:rPr lang="en-US" altLang="en-US" smtClean="0">
                <a:solidFill>
                  <a:srgbClr val="000000"/>
                </a:solidFill>
                <a:latin typeface="Lucida Console" panose="020B0609040504020204" pitchFamily="49" charset="0"/>
              </a:rPr>
              <a:t>fill</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fill_n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generate</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generate_n</a:t>
            </a:r>
            <a:r>
              <a:rPr lang="en-US" altLang="en-US" smtClean="0">
                <a:solidFill>
                  <a:srgbClr val="000000"/>
                </a:solidFill>
                <a:latin typeface="Times New Roman" panose="02020603050405020304" pitchFamily="18" charset="0"/>
              </a:rPr>
              <a:t>.</a:t>
            </a:r>
          </a:p>
          <a:p>
            <a:r>
              <a:rPr lang="en-US" altLang="en-US" smtClean="0">
                <a:solidFill>
                  <a:srgbClr val="000000"/>
                </a:solidFill>
                <a:latin typeface="Times New Roman" panose="02020603050405020304" pitchFamily="18" charset="0"/>
              </a:rPr>
              <a:t>Algorithms </a:t>
            </a:r>
            <a:r>
              <a:rPr lang="en-US" altLang="en-US" smtClean="0">
                <a:solidFill>
                  <a:srgbClr val="0000FF"/>
                </a:solidFill>
                <a:latin typeface="LucidaSansTypewriter" pitchFamily="49" charset="0"/>
              </a:rPr>
              <a:t>fill</a:t>
            </a:r>
            <a:r>
              <a:rPr lang="en-US" altLang="en-US" smtClean="0">
                <a:solidFill>
                  <a:srgbClr val="000000"/>
                </a:solidFill>
                <a:latin typeface="Times New Roman" panose="02020603050405020304" pitchFamily="18" charset="0"/>
              </a:rPr>
              <a:t> and </a:t>
            </a:r>
            <a:r>
              <a:rPr lang="en-US" altLang="en-US" smtClean="0">
                <a:solidFill>
                  <a:srgbClr val="0000FF"/>
                </a:solidFill>
                <a:latin typeface="LucidaSansTypewriter" pitchFamily="49" charset="0"/>
              </a:rPr>
              <a:t>fill_n</a:t>
            </a:r>
            <a:r>
              <a:rPr lang="en-US" altLang="en-US" smtClean="0">
                <a:solidFill>
                  <a:srgbClr val="000000"/>
                </a:solidFill>
                <a:latin typeface="Times New Roman" panose="02020603050405020304" pitchFamily="18" charset="0"/>
              </a:rPr>
              <a:t> set every element in a range of container elements to a specific value.</a:t>
            </a:r>
          </a:p>
          <a:p>
            <a:r>
              <a:rPr lang="en-US" altLang="en-US" smtClean="0">
                <a:solidFill>
                  <a:srgbClr val="000000"/>
                </a:solidFill>
                <a:latin typeface="Times New Roman" panose="02020603050405020304" pitchFamily="18" charset="0"/>
              </a:rPr>
              <a:t>Algorithms </a:t>
            </a:r>
            <a:r>
              <a:rPr lang="en-US" altLang="en-US" smtClean="0">
                <a:solidFill>
                  <a:srgbClr val="0000FF"/>
                </a:solidFill>
                <a:latin typeface="LucidaSansTypewriter" pitchFamily="49" charset="0"/>
              </a:rPr>
              <a:t>generate</a:t>
            </a:r>
            <a:r>
              <a:rPr lang="en-US" altLang="en-US" smtClean="0">
                <a:solidFill>
                  <a:srgbClr val="000000"/>
                </a:solidFill>
                <a:latin typeface="Times New Roman" panose="02020603050405020304" pitchFamily="18" charset="0"/>
              </a:rPr>
              <a:t> and </a:t>
            </a:r>
            <a:r>
              <a:rPr lang="en-US" altLang="en-US" smtClean="0">
                <a:solidFill>
                  <a:srgbClr val="0000FF"/>
                </a:solidFill>
                <a:latin typeface="LucidaSansTypewriter" pitchFamily="49" charset="0"/>
              </a:rPr>
              <a:t>generate_n</a:t>
            </a:r>
            <a:r>
              <a:rPr lang="en-US" altLang="en-US" smtClean="0">
                <a:solidFill>
                  <a:srgbClr val="000000"/>
                </a:solidFill>
                <a:latin typeface="Times New Roman" panose="02020603050405020304" pitchFamily="18" charset="0"/>
              </a:rPr>
              <a:t> use a </a:t>
            </a:r>
            <a:r>
              <a:rPr lang="en-US" altLang="en-US" smtClean="0">
                <a:solidFill>
                  <a:srgbClr val="0000FF"/>
                </a:solidFill>
                <a:latin typeface="Times New Roman" panose="02020603050405020304" pitchFamily="18" charset="0"/>
              </a:rPr>
              <a:t>generator function</a:t>
            </a:r>
            <a:r>
              <a:rPr lang="en-US" altLang="en-US" smtClean="0">
                <a:solidFill>
                  <a:srgbClr val="000000"/>
                </a:solidFill>
                <a:latin typeface="Times New Roman" panose="02020603050405020304" pitchFamily="18" charset="0"/>
              </a:rPr>
              <a:t> to create values for every element in a range of container elements.</a:t>
            </a:r>
          </a:p>
          <a:p>
            <a:r>
              <a:rPr lang="en-US" altLang="en-US" smtClean="0">
                <a:solidFill>
                  <a:srgbClr val="000000"/>
                </a:solidFill>
                <a:latin typeface="Times New Roman" panose="02020603050405020304" pitchFamily="18" charset="0"/>
              </a:rPr>
              <a:t>The </a:t>
            </a:r>
            <a:r>
              <a:rPr lang="en-US" altLang="en-US" i="1" smtClean="0">
                <a:solidFill>
                  <a:srgbClr val="000000"/>
                </a:solidFill>
                <a:latin typeface="Times New Roman" panose="02020603050405020304" pitchFamily="18" charset="0"/>
              </a:rPr>
              <a:t>generator function </a:t>
            </a:r>
            <a:r>
              <a:rPr lang="en-US" altLang="en-US" smtClean="0">
                <a:solidFill>
                  <a:srgbClr val="000000"/>
                </a:solidFill>
                <a:latin typeface="Times New Roman" panose="02020603050405020304" pitchFamily="18" charset="0"/>
              </a:rPr>
              <a:t>takes no arguments and returns a value that can be placed in an element of the container.</a:t>
            </a:r>
          </a:p>
        </p:txBody>
      </p:sp>
      <p:sp>
        <p:nvSpPr>
          <p:cNvPr id="2560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1" descr="cpphtp9_16_STL_PT2_Page_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5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normAutofit fontScale="90000"/>
          </a:bodyPr>
          <a:lstStyle/>
          <a:p>
            <a:pPr fontAlgn="auto">
              <a:spcAft>
                <a:spcPts val="0"/>
              </a:spcAft>
              <a:defRPr/>
            </a:pPr>
            <a:r>
              <a:rPr lang="en-US" dirty="0" smtClean="0">
                <a:solidFill>
                  <a:srgbClr val="59D9B3"/>
                </a:solidFill>
                <a:latin typeface="Arial" pitchFamily="34" charset="0"/>
              </a:rPr>
              <a:t>16.3.13 </a:t>
            </a:r>
            <a:r>
              <a:rPr lang="en-US" dirty="0" smtClean="0">
                <a:solidFill>
                  <a:srgbClr val="33B38C"/>
                </a:solidFill>
                <a:latin typeface="Lucida Console" pitchFamily="49" charset="0"/>
              </a:rPr>
              <a:t>min</a:t>
            </a:r>
            <a:r>
              <a:rPr lang="en-US" dirty="0" smtClean="0">
                <a:solidFill>
                  <a:srgbClr val="33B38C"/>
                </a:solidFill>
                <a:latin typeface="Goudy Sans Medium" pitchFamily="34" charset="0"/>
              </a:rPr>
              <a:t>, </a:t>
            </a:r>
            <a:r>
              <a:rPr lang="en-US" dirty="0" smtClean="0">
                <a:solidFill>
                  <a:srgbClr val="33B38C"/>
                </a:solidFill>
                <a:latin typeface="Lucida Console" pitchFamily="49" charset="0"/>
              </a:rPr>
              <a:t>max</a:t>
            </a:r>
            <a:r>
              <a:rPr lang="en-US" dirty="0" smtClean="0">
                <a:solidFill>
                  <a:srgbClr val="33B38C"/>
                </a:solidFill>
                <a:latin typeface="Goudy Sans Medium" pitchFamily="34" charset="0"/>
              </a:rPr>
              <a:t>, </a:t>
            </a:r>
            <a:r>
              <a:rPr lang="en-US" dirty="0" smtClean="0">
                <a:solidFill>
                  <a:srgbClr val="33B38C"/>
                </a:solidFill>
                <a:latin typeface="Lucida Console" pitchFamily="49" charset="0"/>
              </a:rPr>
              <a:t>minmax</a:t>
            </a:r>
            <a:r>
              <a:rPr lang="en-US" dirty="0" smtClean="0">
                <a:solidFill>
                  <a:srgbClr val="33B38C"/>
                </a:solidFill>
                <a:latin typeface="Goudy Sans Medium" pitchFamily="34" charset="0"/>
              </a:rPr>
              <a:t> and </a:t>
            </a:r>
            <a:r>
              <a:rPr lang="en-US" dirty="0" smtClean="0">
                <a:solidFill>
                  <a:srgbClr val="33B38C"/>
                </a:solidFill>
                <a:latin typeface="Lucida Console" pitchFamily="49" charset="0"/>
              </a:rPr>
              <a:t>minmax_element</a:t>
            </a:r>
            <a:r>
              <a:rPr lang="en-US" dirty="0" smtClean="0">
                <a:solidFill>
                  <a:srgbClr val="33B38C"/>
                </a:solidFill>
                <a:latin typeface="Arial" pitchFamily="34" charset="0"/>
                <a:cs typeface="Arial" pitchFamily="34" charset="0"/>
              </a:rPr>
              <a:t> (cont.)</a:t>
            </a:r>
          </a:p>
        </p:txBody>
      </p:sp>
      <p:sp>
        <p:nvSpPr>
          <p:cNvPr id="174083"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Algorithms </a:t>
            </a:r>
            <a:r>
              <a:rPr lang="en-US" altLang="en-US" smtClean="0">
                <a:solidFill>
                  <a:srgbClr val="0000FF"/>
                </a:solidFill>
                <a:latin typeface="Lucida Console" panose="020B0609040504020204" pitchFamily="49" charset="0"/>
              </a:rPr>
              <a:t>min</a:t>
            </a:r>
            <a:r>
              <a:rPr lang="en-US" altLang="en-US" smtClean="0">
                <a:solidFill>
                  <a:srgbClr val="000000"/>
                </a:solidFill>
                <a:latin typeface="Times New Roman" panose="02020603050405020304" pitchFamily="18" charset="0"/>
              </a:rPr>
              <a:t> and </a:t>
            </a:r>
            <a:r>
              <a:rPr lang="en-US" altLang="en-US" smtClean="0">
                <a:solidFill>
                  <a:srgbClr val="0000FF"/>
                </a:solidFill>
                <a:latin typeface="Lucida Console" panose="020B0609040504020204" pitchFamily="49" charset="0"/>
              </a:rPr>
              <a:t>max </a:t>
            </a:r>
            <a:r>
              <a:rPr lang="en-US" altLang="en-US" smtClean="0">
                <a:solidFill>
                  <a:srgbClr val="000000"/>
                </a:solidFill>
                <a:latin typeface="Times New Roman" panose="02020603050405020304" pitchFamily="18" charset="0"/>
              </a:rPr>
              <a:t>(demonstrated in lines 10–13) determine the minimum and the maximum of two elements, respectively.</a:t>
            </a:r>
          </a:p>
        </p:txBody>
      </p:sp>
      <p:sp>
        <p:nvSpPr>
          <p:cNvPr id="17408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normAutofit fontScale="90000"/>
          </a:bodyPr>
          <a:lstStyle/>
          <a:p>
            <a:pPr fontAlgn="auto">
              <a:spcAft>
                <a:spcPts val="0"/>
              </a:spcAft>
              <a:defRPr/>
            </a:pPr>
            <a:r>
              <a:rPr lang="en-US" dirty="0" smtClean="0">
                <a:solidFill>
                  <a:srgbClr val="59D9B3"/>
                </a:solidFill>
                <a:latin typeface="Arial" pitchFamily="34" charset="0"/>
              </a:rPr>
              <a:t>16.3.13 </a:t>
            </a:r>
            <a:r>
              <a:rPr lang="en-US" dirty="0" smtClean="0">
                <a:solidFill>
                  <a:srgbClr val="33B38C"/>
                </a:solidFill>
                <a:latin typeface="Lucida Console" pitchFamily="49" charset="0"/>
              </a:rPr>
              <a:t>min</a:t>
            </a:r>
            <a:r>
              <a:rPr lang="en-US" dirty="0" smtClean="0">
                <a:solidFill>
                  <a:srgbClr val="33B38C"/>
                </a:solidFill>
                <a:latin typeface="Goudy Sans Medium" pitchFamily="34" charset="0"/>
              </a:rPr>
              <a:t>, </a:t>
            </a:r>
            <a:r>
              <a:rPr lang="en-US" dirty="0" smtClean="0">
                <a:solidFill>
                  <a:srgbClr val="33B38C"/>
                </a:solidFill>
                <a:latin typeface="Lucida Console" pitchFamily="49" charset="0"/>
              </a:rPr>
              <a:t>max</a:t>
            </a:r>
            <a:r>
              <a:rPr lang="en-US" dirty="0" smtClean="0">
                <a:solidFill>
                  <a:srgbClr val="33B38C"/>
                </a:solidFill>
                <a:latin typeface="Goudy Sans Medium" pitchFamily="34" charset="0"/>
              </a:rPr>
              <a:t>, </a:t>
            </a:r>
            <a:r>
              <a:rPr lang="en-US" dirty="0" smtClean="0">
                <a:solidFill>
                  <a:srgbClr val="33B38C"/>
                </a:solidFill>
                <a:latin typeface="Lucida Console" pitchFamily="49" charset="0"/>
              </a:rPr>
              <a:t>minmax</a:t>
            </a:r>
            <a:r>
              <a:rPr lang="en-US" dirty="0" smtClean="0">
                <a:solidFill>
                  <a:srgbClr val="33B38C"/>
                </a:solidFill>
                <a:latin typeface="Goudy Sans Medium" pitchFamily="34" charset="0"/>
              </a:rPr>
              <a:t> and </a:t>
            </a:r>
            <a:r>
              <a:rPr lang="en-US" dirty="0" smtClean="0">
                <a:solidFill>
                  <a:srgbClr val="33B38C"/>
                </a:solidFill>
                <a:latin typeface="Lucida Console" pitchFamily="49" charset="0"/>
              </a:rPr>
              <a:t>minmax_element</a:t>
            </a:r>
            <a:r>
              <a:rPr lang="en-US" dirty="0" smtClean="0">
                <a:solidFill>
                  <a:srgbClr val="33B38C"/>
                </a:solidFill>
                <a:latin typeface="Arial" pitchFamily="34" charset="0"/>
                <a:cs typeface="Arial" pitchFamily="34" charset="0"/>
              </a:rPr>
              <a:t> (cont.)</a:t>
            </a:r>
          </a:p>
        </p:txBody>
      </p:sp>
      <p:sp>
        <p:nvSpPr>
          <p:cNvPr id="131075" name="Text Placeholder 2"/>
          <p:cNvSpPr>
            <a:spLocks noGrp="1"/>
          </p:cNvSpPr>
          <p:nvPr>
            <p:ph type="body" idx="1"/>
          </p:nvPr>
        </p:nvSpPr>
        <p:spPr/>
        <p:txBody>
          <a:bodyPr>
            <a:normAutofit fontScale="92500"/>
          </a:bodyPr>
          <a:lstStyle/>
          <a:p>
            <a:pPr marL="109728" indent="0" fontAlgn="auto">
              <a:spcAft>
                <a:spcPts val="0"/>
              </a:spcAft>
              <a:buFont typeface="Wingdings 3"/>
              <a:buNone/>
              <a:defRPr/>
            </a:pPr>
            <a:r>
              <a:rPr lang="en-US" b="1" i="1" dirty="0">
                <a:solidFill>
                  <a:srgbClr val="000000"/>
                </a:solidFill>
                <a:latin typeface="Times New Roman" pitchFamily="18" charset="0"/>
              </a:rPr>
              <a:t>C++11: </a:t>
            </a:r>
            <a:r>
              <a:rPr lang="en-US" b="1" i="1" dirty="0">
                <a:solidFill>
                  <a:srgbClr val="000000"/>
                </a:solidFill>
                <a:latin typeface="Lucida Console" pitchFamily="49" charset="0"/>
              </a:rPr>
              <a:t>min</a:t>
            </a:r>
            <a:r>
              <a:rPr lang="en-US" b="1" i="1" dirty="0">
                <a:solidFill>
                  <a:srgbClr val="000000"/>
                </a:solidFill>
                <a:latin typeface="Times New Roman" pitchFamily="18" charset="0"/>
              </a:rPr>
              <a:t> and </a:t>
            </a:r>
            <a:r>
              <a:rPr lang="en-US" b="1" i="1" dirty="0">
                <a:solidFill>
                  <a:srgbClr val="000000"/>
                </a:solidFill>
                <a:latin typeface="Lucida Console" pitchFamily="49" charset="0"/>
              </a:rPr>
              <a:t>max</a:t>
            </a:r>
            <a:r>
              <a:rPr lang="en-US" b="1" i="1" dirty="0">
                <a:solidFill>
                  <a:srgbClr val="000000"/>
                </a:solidFill>
                <a:latin typeface="Times New Roman" pitchFamily="18" charset="0"/>
              </a:rPr>
              <a:t> Algorithms with </a:t>
            </a:r>
            <a:r>
              <a:rPr lang="en-US" b="1" i="1" dirty="0">
                <a:solidFill>
                  <a:srgbClr val="000000"/>
                </a:solidFill>
                <a:latin typeface="Lucida Console" pitchFamily="49" charset="0"/>
              </a:rPr>
              <a:t>initializer_list</a:t>
            </a:r>
            <a:r>
              <a:rPr lang="en-US" b="1" i="1" dirty="0">
                <a:solidFill>
                  <a:srgbClr val="000000"/>
                </a:solidFill>
                <a:latin typeface="Times New Roman" pitchFamily="18" charset="0"/>
              </a:rPr>
              <a:t> Parameters</a:t>
            </a:r>
          </a:p>
          <a:p>
            <a:pPr marL="365760" indent="-256032" fontAlgn="auto">
              <a:spcAft>
                <a:spcPts val="0"/>
              </a:spcAft>
              <a:buFont typeface="Wingdings 3"/>
              <a:buChar char=""/>
              <a:defRPr/>
            </a:pPr>
            <a:r>
              <a:rPr lang="en-US" dirty="0">
                <a:solidFill>
                  <a:srgbClr val="000000"/>
                </a:solidFill>
                <a:latin typeface="Times New Roman" pitchFamily="18" charset="0"/>
              </a:rPr>
              <a:t>C++11 now includes overloaded versions of the algorithms min and max that each receive an </a:t>
            </a:r>
            <a:r>
              <a:rPr lang="en-US" dirty="0">
                <a:solidFill>
                  <a:srgbClr val="000000"/>
                </a:solidFill>
                <a:latin typeface="Lucida Console" pitchFamily="49" charset="0"/>
              </a:rPr>
              <a:t>initializer_list</a:t>
            </a:r>
            <a:r>
              <a:rPr lang="en-US" dirty="0">
                <a:solidFill>
                  <a:srgbClr val="000000"/>
                </a:solidFill>
                <a:latin typeface="Times New Roman" pitchFamily="18" charset="0"/>
              </a:rPr>
              <a:t> parameter and return the smallest or largest item in the list initializer that’s passed as an argument.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For </a:t>
            </a:r>
            <a:r>
              <a:rPr lang="en-US" dirty="0">
                <a:solidFill>
                  <a:srgbClr val="000000"/>
                </a:solidFill>
                <a:latin typeface="Times New Roman" pitchFamily="18" charset="0"/>
              </a:rPr>
              <a:t>example, the following statement returns 7: </a:t>
            </a:r>
          </a:p>
          <a:p>
            <a:pPr marL="603504" lvl="2" indent="0" fontAlgn="auto">
              <a:spcAft>
                <a:spcPts val="0"/>
              </a:spcAft>
              <a:buFont typeface="Wingdings 2"/>
              <a:buNone/>
              <a:defRPr/>
            </a:pPr>
            <a:r>
              <a:rPr lang="en-US" dirty="0">
                <a:solidFill>
                  <a:srgbClr val="0000FF"/>
                </a:solidFill>
                <a:latin typeface="Lucida Console" pitchFamily="49" charset="0"/>
              </a:rPr>
              <a:t>int </a:t>
            </a:r>
            <a:r>
              <a:rPr lang="en-US" dirty="0">
                <a:solidFill>
                  <a:srgbClr val="000000"/>
                </a:solidFill>
                <a:latin typeface="Lucida Console" pitchFamily="49" charset="0"/>
              </a:rPr>
              <a:t>minumum = min( { </a:t>
            </a:r>
            <a:r>
              <a:rPr lang="en-US" dirty="0">
                <a:solidFill>
                  <a:srgbClr val="00B0F0"/>
                </a:solidFill>
                <a:latin typeface="Lucida Console" pitchFamily="49" charset="0"/>
              </a:rPr>
              <a:t>10</a:t>
            </a:r>
            <a:r>
              <a:rPr lang="en-US" dirty="0">
                <a:solidFill>
                  <a:srgbClr val="000000"/>
                </a:solidFill>
                <a:latin typeface="Lucida Console" pitchFamily="49" charset="0"/>
              </a:rPr>
              <a:t>, </a:t>
            </a:r>
            <a:r>
              <a:rPr lang="en-US" dirty="0">
                <a:solidFill>
                  <a:srgbClr val="00B0F0"/>
                </a:solidFill>
                <a:latin typeface="Lucida Console" pitchFamily="49" charset="0"/>
              </a:rPr>
              <a:t>7</a:t>
            </a:r>
            <a:r>
              <a:rPr lang="en-US" dirty="0">
                <a:solidFill>
                  <a:srgbClr val="000000"/>
                </a:solidFill>
                <a:latin typeface="Lucida Console" pitchFamily="49" charset="0"/>
              </a:rPr>
              <a:t>, </a:t>
            </a:r>
            <a:r>
              <a:rPr lang="en-US" dirty="0">
                <a:solidFill>
                  <a:srgbClr val="00B0F0"/>
                </a:solidFill>
                <a:latin typeface="Lucida Console" pitchFamily="49" charset="0"/>
              </a:rPr>
              <a:t>14</a:t>
            </a:r>
            <a:r>
              <a:rPr lang="en-US" dirty="0">
                <a:solidFill>
                  <a:srgbClr val="000000"/>
                </a:solidFill>
                <a:latin typeface="Lucida Console" pitchFamily="49" charset="0"/>
              </a:rPr>
              <a:t>, </a:t>
            </a:r>
            <a:r>
              <a:rPr lang="en-US" dirty="0">
                <a:solidFill>
                  <a:srgbClr val="00B0F0"/>
                </a:solidFill>
                <a:latin typeface="Lucida Console" pitchFamily="49" charset="0"/>
              </a:rPr>
              <a:t>21</a:t>
            </a:r>
            <a:r>
              <a:rPr lang="en-US" dirty="0">
                <a:solidFill>
                  <a:srgbClr val="000000"/>
                </a:solidFill>
                <a:latin typeface="Lucida Console" pitchFamily="49" charset="0"/>
              </a:rPr>
              <a:t>, </a:t>
            </a:r>
            <a:r>
              <a:rPr lang="en-US" dirty="0">
                <a:solidFill>
                  <a:srgbClr val="00B0F0"/>
                </a:solidFill>
                <a:latin typeface="Lucida Console" pitchFamily="49" charset="0"/>
              </a:rPr>
              <a:t>17</a:t>
            </a:r>
            <a:r>
              <a:rPr lang="en-US" dirty="0">
                <a:solidFill>
                  <a:srgbClr val="000000"/>
                </a:solidFill>
                <a:latin typeface="Lucida Console" pitchFamily="49" charset="0"/>
              </a:rPr>
              <a:t> } </a:t>
            </a:r>
            <a:r>
              <a:rPr lang="en-US" dirty="0" smtClean="0">
                <a:solidFill>
                  <a:srgbClr val="000000"/>
                </a:solidFill>
                <a:latin typeface="Lucida Console" pitchFamily="49" charset="0"/>
              </a:rPr>
              <a:t>);</a:t>
            </a:r>
            <a:endParaRPr lang="en-US" dirty="0">
              <a:solidFill>
                <a:srgbClr val="000000"/>
              </a:solidFill>
              <a:latin typeface="Times New Roman" pitchFamily="18" charset="0"/>
            </a:endParaRPr>
          </a:p>
          <a:p>
            <a:pPr marL="365760" indent="-256032" fontAlgn="auto">
              <a:spcAft>
                <a:spcPts val="0"/>
              </a:spcAft>
              <a:buFont typeface="Wingdings 3"/>
              <a:buChar char=""/>
              <a:defRPr/>
            </a:pPr>
            <a:r>
              <a:rPr lang="en-US" dirty="0">
                <a:solidFill>
                  <a:srgbClr val="000000"/>
                </a:solidFill>
                <a:latin typeface="Times New Roman" pitchFamily="18" charset="0"/>
              </a:rPr>
              <a:t>Each of these new min and max algorithms is overloaded with a version that takes as a second argument a </a:t>
            </a:r>
            <a:r>
              <a:rPr lang="en-US" i="1" dirty="0">
                <a:solidFill>
                  <a:srgbClr val="000000"/>
                </a:solidFill>
                <a:latin typeface="Times New Roman" pitchFamily="18" charset="0"/>
              </a:rPr>
              <a:t>binary predicate function </a:t>
            </a:r>
            <a:r>
              <a:rPr lang="en-US" dirty="0">
                <a:solidFill>
                  <a:srgbClr val="000000"/>
                </a:solidFill>
                <a:latin typeface="Times New Roman" pitchFamily="18" charset="0"/>
              </a:rPr>
              <a:t>for comparing values.</a:t>
            </a:r>
            <a:endParaRPr lang="en-US" dirty="0" smtClean="0">
              <a:solidFill>
                <a:srgbClr val="000000"/>
              </a:solidFill>
              <a:latin typeface="Times New Roman" pitchFamily="18" charset="0"/>
            </a:endParaRPr>
          </a:p>
        </p:txBody>
      </p:sp>
      <p:sp>
        <p:nvSpPr>
          <p:cNvPr id="17510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normAutofit fontScale="90000"/>
          </a:bodyPr>
          <a:lstStyle/>
          <a:p>
            <a:pPr fontAlgn="auto">
              <a:spcAft>
                <a:spcPts val="0"/>
              </a:spcAft>
              <a:defRPr/>
            </a:pPr>
            <a:r>
              <a:rPr lang="en-US" dirty="0" smtClean="0">
                <a:solidFill>
                  <a:srgbClr val="59D9B3"/>
                </a:solidFill>
                <a:latin typeface="Arial" pitchFamily="34" charset="0"/>
              </a:rPr>
              <a:t>16.3.13 </a:t>
            </a:r>
            <a:r>
              <a:rPr lang="en-US" dirty="0" smtClean="0">
                <a:solidFill>
                  <a:srgbClr val="33B38C"/>
                </a:solidFill>
                <a:latin typeface="Lucida Console" pitchFamily="49" charset="0"/>
              </a:rPr>
              <a:t>min</a:t>
            </a:r>
            <a:r>
              <a:rPr lang="en-US" dirty="0" smtClean="0">
                <a:solidFill>
                  <a:srgbClr val="33B38C"/>
                </a:solidFill>
                <a:latin typeface="Goudy Sans Medium" pitchFamily="34" charset="0"/>
              </a:rPr>
              <a:t>, </a:t>
            </a:r>
            <a:r>
              <a:rPr lang="en-US" dirty="0" smtClean="0">
                <a:solidFill>
                  <a:srgbClr val="33B38C"/>
                </a:solidFill>
                <a:latin typeface="Lucida Console" pitchFamily="49" charset="0"/>
              </a:rPr>
              <a:t>max</a:t>
            </a:r>
            <a:r>
              <a:rPr lang="en-US" dirty="0" smtClean="0">
                <a:solidFill>
                  <a:srgbClr val="33B38C"/>
                </a:solidFill>
                <a:latin typeface="Goudy Sans Medium" pitchFamily="34" charset="0"/>
              </a:rPr>
              <a:t>, </a:t>
            </a:r>
            <a:r>
              <a:rPr lang="en-US" dirty="0" smtClean="0">
                <a:solidFill>
                  <a:srgbClr val="33B38C"/>
                </a:solidFill>
                <a:latin typeface="Lucida Console" pitchFamily="49" charset="0"/>
              </a:rPr>
              <a:t>minmax</a:t>
            </a:r>
            <a:r>
              <a:rPr lang="en-US" dirty="0" smtClean="0">
                <a:solidFill>
                  <a:srgbClr val="33B38C"/>
                </a:solidFill>
                <a:latin typeface="Goudy Sans Medium" pitchFamily="34" charset="0"/>
              </a:rPr>
              <a:t> and </a:t>
            </a:r>
            <a:r>
              <a:rPr lang="en-US" dirty="0" smtClean="0">
                <a:solidFill>
                  <a:srgbClr val="33B38C"/>
                </a:solidFill>
                <a:latin typeface="Lucida Console" pitchFamily="49" charset="0"/>
              </a:rPr>
              <a:t>minmax_element</a:t>
            </a:r>
            <a:r>
              <a:rPr lang="en-US" dirty="0" smtClean="0">
                <a:solidFill>
                  <a:srgbClr val="33B38C"/>
                </a:solidFill>
                <a:latin typeface="Arial" pitchFamily="34" charset="0"/>
                <a:cs typeface="Arial" pitchFamily="34" charset="0"/>
              </a:rPr>
              <a:t> (cont.)</a:t>
            </a:r>
          </a:p>
        </p:txBody>
      </p:sp>
      <p:sp>
        <p:nvSpPr>
          <p:cNvPr id="131075"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C++11: </a:t>
            </a:r>
            <a:r>
              <a:rPr lang="en-US" b="1" i="1" dirty="0" smtClean="0">
                <a:solidFill>
                  <a:srgbClr val="000000"/>
                </a:solidFill>
                <a:latin typeface="Lucida Console" pitchFamily="49" charset="0"/>
              </a:rPr>
              <a:t>min_max</a:t>
            </a:r>
            <a:r>
              <a:rPr lang="en-US" b="1" i="1" dirty="0" smtClean="0">
                <a:solidFill>
                  <a:srgbClr val="000000"/>
                </a:solidFill>
                <a:latin typeface="Times New Roman" pitchFamily="18" charset="0"/>
              </a:rPr>
              <a:t> Element</a:t>
            </a:r>
            <a:endParaRPr lang="en-US" b="1" i="1" dirty="0">
              <a:solidFill>
                <a:srgbClr val="000000"/>
              </a:solidFill>
              <a:latin typeface="Times New Roman" pitchFamily="18" charset="0"/>
            </a:endParaRPr>
          </a:p>
          <a:p>
            <a:pPr marL="365760" indent="-256032" fontAlgn="auto">
              <a:spcAft>
                <a:spcPts val="0"/>
              </a:spcAft>
              <a:buFont typeface="Wingdings 3"/>
              <a:buChar char=""/>
              <a:defRPr/>
            </a:pPr>
            <a:r>
              <a:rPr lang="en-US" dirty="0">
                <a:solidFill>
                  <a:srgbClr val="000000"/>
                </a:solidFill>
                <a:latin typeface="Times New Roman" pitchFamily="18" charset="0"/>
              </a:rPr>
              <a:t>C++11 now includes the </a:t>
            </a:r>
            <a:r>
              <a:rPr lang="en-US" dirty="0">
                <a:solidFill>
                  <a:srgbClr val="0000FF"/>
                </a:solidFill>
                <a:latin typeface="Lucida Console" pitchFamily="49" charset="0"/>
              </a:rPr>
              <a:t>minmax_element</a:t>
            </a:r>
            <a:r>
              <a:rPr lang="en-US" dirty="0">
                <a:solidFill>
                  <a:srgbClr val="0000FF"/>
                </a:solidFill>
                <a:latin typeface="Times New Roman" pitchFamily="18" charset="0"/>
              </a:rPr>
              <a:t> </a:t>
            </a:r>
            <a:r>
              <a:rPr lang="en-US" dirty="0">
                <a:solidFill>
                  <a:srgbClr val="000000"/>
                </a:solidFill>
                <a:latin typeface="Times New Roman" pitchFamily="18" charset="0"/>
              </a:rPr>
              <a:t>algorithm (line 26) that receives two input iterators representing a range of elements and returns a </a:t>
            </a:r>
            <a:r>
              <a:rPr lang="en-US" dirty="0">
                <a:solidFill>
                  <a:srgbClr val="000000"/>
                </a:solidFill>
                <a:latin typeface="Lucida Console" pitchFamily="49" charset="0"/>
              </a:rPr>
              <a:t>pair</a:t>
            </a:r>
            <a:r>
              <a:rPr lang="en-US" dirty="0">
                <a:solidFill>
                  <a:srgbClr val="000000"/>
                </a:solidFill>
                <a:latin typeface="Times New Roman" pitchFamily="18" charset="0"/>
              </a:rPr>
              <a:t> of iterators in which </a:t>
            </a:r>
            <a:r>
              <a:rPr lang="en-US" dirty="0">
                <a:solidFill>
                  <a:srgbClr val="000000"/>
                </a:solidFill>
                <a:latin typeface="Lucida Console" pitchFamily="49" charset="0"/>
              </a:rPr>
              <a:t>first</a:t>
            </a:r>
            <a:r>
              <a:rPr lang="en-US" dirty="0">
                <a:solidFill>
                  <a:srgbClr val="000000"/>
                </a:solidFill>
                <a:latin typeface="Times New Roman" pitchFamily="18" charset="0"/>
              </a:rPr>
              <a:t> points to the smallest element in the range and </a:t>
            </a:r>
            <a:r>
              <a:rPr lang="en-US" dirty="0">
                <a:solidFill>
                  <a:srgbClr val="000000"/>
                </a:solidFill>
                <a:latin typeface="Lucida Console" pitchFamily="49" charset="0"/>
              </a:rPr>
              <a:t>second</a:t>
            </a:r>
            <a:r>
              <a:rPr lang="en-US" dirty="0">
                <a:solidFill>
                  <a:srgbClr val="000000"/>
                </a:solidFill>
                <a:latin typeface="Times New Roman" pitchFamily="18" charset="0"/>
              </a:rPr>
              <a:t> points to the largest.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A </a:t>
            </a:r>
            <a:r>
              <a:rPr lang="en-US" dirty="0">
                <a:solidFill>
                  <a:srgbClr val="000000"/>
                </a:solidFill>
                <a:latin typeface="Times New Roman" pitchFamily="18" charset="0"/>
              </a:rPr>
              <a:t>second version of this algorithm takes as a third argument a </a:t>
            </a:r>
            <a:r>
              <a:rPr lang="en-US" i="1" dirty="0">
                <a:solidFill>
                  <a:srgbClr val="000000"/>
                </a:solidFill>
                <a:latin typeface="Times New Roman" pitchFamily="18" charset="0"/>
              </a:rPr>
              <a:t>binary predicate function </a:t>
            </a:r>
            <a:r>
              <a:rPr lang="en-US" dirty="0">
                <a:solidFill>
                  <a:srgbClr val="000000"/>
                </a:solidFill>
                <a:latin typeface="Times New Roman" pitchFamily="18" charset="0"/>
              </a:rPr>
              <a:t>for comparing values.</a:t>
            </a:r>
            <a:endParaRPr lang="en-US" dirty="0" smtClean="0">
              <a:solidFill>
                <a:srgbClr val="000000"/>
              </a:solidFill>
              <a:latin typeface="Times New Roman" pitchFamily="18" charset="0"/>
            </a:endParaRPr>
          </a:p>
        </p:txBody>
      </p:sp>
      <p:sp>
        <p:nvSpPr>
          <p:cNvPr id="17613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a:t>
            </a:r>
            <a:endParaRPr lang="en-US" dirty="0" smtClean="0">
              <a:solidFill>
                <a:srgbClr val="3380E6"/>
              </a:solidFill>
              <a:latin typeface="Lucida Console" pitchFamily="49" charset="0"/>
            </a:endParaRPr>
          </a:p>
        </p:txBody>
      </p:sp>
      <p:sp>
        <p:nvSpPr>
          <p:cNvPr id="146435" name="Text Placeholder 2"/>
          <p:cNvSpPr>
            <a:spLocks noGrp="1"/>
          </p:cNvSpPr>
          <p:nvPr>
            <p:ph type="body" idx="1"/>
          </p:nvPr>
        </p:nvSpPr>
        <p:spPr/>
        <p:txBody>
          <a:bodyPr>
            <a:normAutofit lnSpcReduction="10000"/>
          </a:bodyPr>
          <a:lstStyle/>
          <a:p>
            <a:pPr marL="365760" indent="-256032" fontAlgn="auto">
              <a:spcAft>
                <a:spcPts val="0"/>
              </a:spcAft>
              <a:buFont typeface="Wingdings 3"/>
              <a:buChar char=""/>
              <a:defRPr/>
            </a:pPr>
            <a:r>
              <a:rPr lang="en-US" sz="2500" dirty="0" smtClean="0">
                <a:solidFill>
                  <a:srgbClr val="000000"/>
                </a:solidFill>
                <a:latin typeface="Times New Roman" pitchFamily="18" charset="0"/>
              </a:rPr>
              <a:t>Many Standard Library algorithms allow you to pass a function pointer into the algorithm to help the algorithm perform its task.</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For example, the </a:t>
            </a:r>
            <a:r>
              <a:rPr lang="en-US" sz="2500" dirty="0" smtClean="0">
                <a:solidFill>
                  <a:srgbClr val="000000"/>
                </a:solidFill>
                <a:latin typeface="Lucida Console" pitchFamily="49" charset="0"/>
              </a:rPr>
              <a:t>binary_search</a:t>
            </a:r>
            <a:r>
              <a:rPr lang="en-US" sz="2500" dirty="0" smtClean="0">
                <a:solidFill>
                  <a:srgbClr val="000000"/>
                </a:solidFill>
                <a:latin typeface="Times New Roman" pitchFamily="18" charset="0"/>
              </a:rPr>
              <a:t> algorithm that we discussed in Section 16.3.6 is overloaded with a version that requires as its fourth parameter a </a:t>
            </a:r>
            <a:r>
              <a:rPr lang="en-US" sz="2500" i="1" dirty="0" smtClean="0">
                <a:solidFill>
                  <a:srgbClr val="000000"/>
                </a:solidFill>
                <a:latin typeface="Times New Roman" pitchFamily="18" charset="0"/>
              </a:rPr>
              <a:t>function pointer </a:t>
            </a:r>
            <a:r>
              <a:rPr lang="en-US" sz="2500" dirty="0" smtClean="0">
                <a:solidFill>
                  <a:srgbClr val="000000"/>
                </a:solidFill>
                <a:latin typeface="Times New Roman" pitchFamily="18" charset="0"/>
              </a:rPr>
              <a:t>that takes two arguments and returns a </a:t>
            </a:r>
            <a:r>
              <a:rPr lang="en-US" sz="2500" dirty="0" smtClean="0">
                <a:solidFill>
                  <a:srgbClr val="000000"/>
                </a:solidFill>
                <a:latin typeface="Lucida Console" pitchFamily="49" charset="0"/>
              </a:rPr>
              <a:t>bool</a:t>
            </a:r>
            <a:r>
              <a:rPr lang="en-US" sz="2500" dirty="0" smtClean="0">
                <a:solidFill>
                  <a:srgbClr val="000000"/>
                </a:solidFill>
                <a:latin typeface="Times New Roman" pitchFamily="18" charset="0"/>
              </a:rPr>
              <a:t> value.</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The algorithm uses this function to compare the search key to an element in the collection.</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The function returns </a:t>
            </a:r>
            <a:r>
              <a:rPr lang="en-US" sz="2500" dirty="0" smtClean="0">
                <a:solidFill>
                  <a:srgbClr val="000000"/>
                </a:solidFill>
                <a:latin typeface="Lucida Console" pitchFamily="49" charset="0"/>
              </a:rPr>
              <a:t>true</a:t>
            </a:r>
            <a:r>
              <a:rPr lang="en-US" sz="2500" dirty="0" smtClean="0">
                <a:solidFill>
                  <a:srgbClr val="000000"/>
                </a:solidFill>
                <a:latin typeface="Times New Roman" pitchFamily="18" charset="0"/>
              </a:rPr>
              <a:t> if the search key and element being compared are equal; otherwise, the function returns </a:t>
            </a:r>
            <a:r>
              <a:rPr lang="en-US" sz="2500" dirty="0" smtClean="0">
                <a:solidFill>
                  <a:srgbClr val="000000"/>
                </a:solidFill>
                <a:latin typeface="Lucida Console" pitchFamily="49" charset="0"/>
              </a:rPr>
              <a:t>false</a:t>
            </a:r>
            <a:r>
              <a:rPr lang="en-US" sz="2500" dirty="0" smtClean="0">
                <a:solidFill>
                  <a:srgbClr val="000000"/>
                </a:solidFill>
                <a:latin typeface="Times New Roman" pitchFamily="18" charset="0"/>
              </a:rPr>
              <a:t>.</a:t>
            </a:r>
          </a:p>
        </p:txBody>
      </p:sp>
      <p:sp>
        <p:nvSpPr>
          <p:cNvPr id="1771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 (Cont.)</a:t>
            </a:r>
          </a:p>
        </p:txBody>
      </p:sp>
      <p:sp>
        <p:nvSpPr>
          <p:cNvPr id="178179" name="Text Placeholder 2"/>
          <p:cNvSpPr>
            <a:spLocks noGrp="1"/>
          </p:cNvSpPr>
          <p:nvPr>
            <p:ph type="body" idx="1"/>
          </p:nvPr>
        </p:nvSpPr>
        <p:spPr/>
        <p:txBody>
          <a:bodyPr/>
          <a:lstStyle/>
          <a:p>
            <a:pPr>
              <a:lnSpc>
                <a:spcPct val="90000"/>
              </a:lnSpc>
            </a:pPr>
            <a:r>
              <a:rPr lang="en-US" altLang="en-US" smtClean="0">
                <a:solidFill>
                  <a:srgbClr val="000000"/>
                </a:solidFill>
                <a:latin typeface="Times New Roman" panose="02020603050405020304" pitchFamily="18" charset="0"/>
              </a:rPr>
              <a:t>This enables </a:t>
            </a:r>
            <a:r>
              <a:rPr lang="en-US" altLang="en-US" smtClean="0">
                <a:solidFill>
                  <a:srgbClr val="000000"/>
                </a:solidFill>
                <a:latin typeface="Lucida Console" panose="020B0609040504020204" pitchFamily="49" charset="0"/>
              </a:rPr>
              <a:t>binary_search</a:t>
            </a:r>
            <a:r>
              <a:rPr lang="en-US" altLang="en-US" smtClean="0">
                <a:solidFill>
                  <a:srgbClr val="000000"/>
                </a:solidFill>
                <a:latin typeface="Times New Roman" panose="02020603050405020304" pitchFamily="18" charset="0"/>
              </a:rPr>
              <a:t> to search a collection of elements for which the element type does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provide an overloaded equality </a:t>
            </a:r>
            <a:r>
              <a:rPr lang="en-US" altLang="en-US" smtClean="0">
                <a:solidFill>
                  <a:srgbClr val="000000"/>
                </a:solidFill>
                <a:latin typeface="Lucida Console" panose="020B0609040504020204" pitchFamily="49" charset="0"/>
              </a:rPr>
              <a:t>&lt;</a:t>
            </a:r>
            <a:r>
              <a:rPr lang="en-US" altLang="en-US" smtClean="0">
                <a:solidFill>
                  <a:srgbClr val="000000"/>
                </a:solidFill>
                <a:latin typeface="Times New Roman" panose="02020603050405020304" pitchFamily="18" charset="0"/>
              </a:rPr>
              <a:t> operator. </a:t>
            </a:r>
          </a:p>
          <a:p>
            <a:pPr>
              <a:lnSpc>
                <a:spcPct val="90000"/>
              </a:lnSpc>
            </a:pPr>
            <a:r>
              <a:rPr lang="en-US" altLang="en-US" smtClean="0">
                <a:solidFill>
                  <a:srgbClr val="000000"/>
                </a:solidFill>
                <a:latin typeface="Times New Roman" panose="02020603050405020304" pitchFamily="18" charset="0"/>
              </a:rPr>
              <a:t>Any algorithm that can receive a </a:t>
            </a:r>
            <a:r>
              <a:rPr lang="en-US" altLang="en-US" i="1" smtClean="0">
                <a:solidFill>
                  <a:srgbClr val="000000"/>
                </a:solidFill>
                <a:latin typeface="Times New Roman" panose="02020603050405020304" pitchFamily="18" charset="0"/>
              </a:rPr>
              <a:t>function pointer </a:t>
            </a:r>
            <a:r>
              <a:rPr lang="en-US" altLang="en-US" smtClean="0">
                <a:solidFill>
                  <a:srgbClr val="000000"/>
                </a:solidFill>
                <a:latin typeface="Times New Roman" panose="02020603050405020304" pitchFamily="18" charset="0"/>
              </a:rPr>
              <a:t>can also receive an object of a class that overloads the function-call operator (parentheses) with a function named </a:t>
            </a:r>
            <a:r>
              <a:rPr lang="en-US" altLang="en-US" smtClean="0">
                <a:solidFill>
                  <a:srgbClr val="000000"/>
                </a:solidFill>
                <a:latin typeface="Lucida Console" panose="020B0609040504020204" pitchFamily="49" charset="0"/>
              </a:rPr>
              <a:t>operator()</a:t>
            </a:r>
            <a:r>
              <a:rPr lang="en-US" altLang="en-US" smtClean="0">
                <a:solidFill>
                  <a:srgbClr val="000000"/>
                </a:solidFill>
                <a:latin typeface="Times New Roman" panose="02020603050405020304" pitchFamily="18" charset="0"/>
              </a:rPr>
              <a:t>, provided that the overloaded operator meets the requirements of the algorithm—in the case of </a:t>
            </a:r>
            <a:r>
              <a:rPr lang="en-US" altLang="en-US" smtClean="0">
                <a:solidFill>
                  <a:srgbClr val="000000"/>
                </a:solidFill>
                <a:latin typeface="Lucida Console" panose="020B0609040504020204" pitchFamily="49" charset="0"/>
              </a:rPr>
              <a:t>binary_search</a:t>
            </a:r>
            <a:r>
              <a:rPr lang="en-US" altLang="en-US" smtClean="0">
                <a:solidFill>
                  <a:srgbClr val="000000"/>
                </a:solidFill>
                <a:latin typeface="Times New Roman" panose="02020603050405020304" pitchFamily="18" charset="0"/>
              </a:rPr>
              <a:t>, it must receive two arguments and return a </a:t>
            </a:r>
            <a:r>
              <a:rPr lang="en-US" altLang="en-US" smtClean="0">
                <a:solidFill>
                  <a:srgbClr val="000000"/>
                </a:solidFill>
                <a:latin typeface="Lucida Console" panose="020B0609040504020204" pitchFamily="49" charset="0"/>
              </a:rPr>
              <a:t>bool</a:t>
            </a:r>
            <a:r>
              <a:rPr lang="en-US" altLang="en-US" smtClean="0">
                <a:solidFill>
                  <a:srgbClr val="000000"/>
                </a:solidFill>
                <a:latin typeface="Times New Roman" panose="02020603050405020304" pitchFamily="18" charset="0"/>
              </a:rPr>
              <a:t>.</a:t>
            </a:r>
          </a:p>
        </p:txBody>
      </p:sp>
      <p:sp>
        <p:nvSpPr>
          <p:cNvPr id="17818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 (Cont.)</a:t>
            </a:r>
          </a:p>
        </p:txBody>
      </p:sp>
      <p:sp>
        <p:nvSpPr>
          <p:cNvPr id="179203"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An object of such a class is known as a </a:t>
            </a:r>
            <a:r>
              <a:rPr lang="en-US" altLang="en-US" smtClean="0">
                <a:solidFill>
                  <a:srgbClr val="0000FF"/>
                </a:solidFill>
                <a:latin typeface="Times New Roman" panose="02020603050405020304" pitchFamily="18" charset="0"/>
              </a:rPr>
              <a:t>function object</a:t>
            </a:r>
            <a:r>
              <a:rPr lang="en-US" altLang="en-US" smtClean="0">
                <a:solidFill>
                  <a:srgbClr val="000000"/>
                </a:solidFill>
                <a:latin typeface="Times New Roman" panose="02020603050405020304" pitchFamily="18" charset="0"/>
              </a:rPr>
              <a:t> and can be used syntactically and semantically like a function or </a:t>
            </a:r>
            <a:r>
              <a:rPr lang="en-US" altLang="en-US" i="1" smtClean="0">
                <a:solidFill>
                  <a:srgbClr val="000000"/>
                </a:solidFill>
                <a:latin typeface="Times New Roman" panose="02020603050405020304" pitchFamily="18" charset="0"/>
              </a:rPr>
              <a:t>function pointer</a:t>
            </a:r>
            <a:r>
              <a:rPr lang="en-US" altLang="en-US" smtClean="0">
                <a:solidFill>
                  <a:srgbClr val="000000"/>
                </a:solidFill>
                <a:latin typeface="Times New Roman" panose="02020603050405020304" pitchFamily="18" charset="0"/>
              </a:rPr>
              <a:t>—the overloaded parentheses operator is invoked by using a function object’s name followed by parentheses containing the arguments to the function.</a:t>
            </a:r>
          </a:p>
          <a:p>
            <a:r>
              <a:rPr lang="en-US" altLang="en-US" smtClean="0">
                <a:solidFill>
                  <a:srgbClr val="000000"/>
                </a:solidFill>
                <a:latin typeface="Times New Roman" panose="02020603050405020304" pitchFamily="18" charset="0"/>
              </a:rPr>
              <a:t>Most algorithms can use function objects and functions interchangeably.</a:t>
            </a:r>
          </a:p>
        </p:txBody>
      </p:sp>
      <p:sp>
        <p:nvSpPr>
          <p:cNvPr id="17920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 (Cont.)</a:t>
            </a:r>
          </a:p>
        </p:txBody>
      </p:sp>
      <p:sp>
        <p:nvSpPr>
          <p:cNvPr id="149507"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Advantages of Function Objects Over Function Pointers</a:t>
            </a:r>
          </a:p>
          <a:p>
            <a:pPr marL="365760" indent="-256032" fontAlgn="auto">
              <a:spcAft>
                <a:spcPts val="0"/>
              </a:spcAft>
              <a:buFont typeface="Wingdings 3"/>
              <a:buChar char=""/>
              <a:defRPr/>
            </a:pPr>
            <a:r>
              <a:rPr lang="en-US" i="1" dirty="0" smtClean="0">
                <a:solidFill>
                  <a:srgbClr val="000000"/>
                </a:solidFill>
                <a:latin typeface="Times New Roman" pitchFamily="18" charset="0"/>
              </a:rPr>
              <a:t>Function objects </a:t>
            </a:r>
            <a:r>
              <a:rPr lang="en-US" dirty="0" smtClean="0">
                <a:solidFill>
                  <a:srgbClr val="000000"/>
                </a:solidFill>
                <a:latin typeface="Times New Roman" pitchFamily="18" charset="0"/>
              </a:rPr>
              <a:t>provide several advantages over </a:t>
            </a:r>
            <a:r>
              <a:rPr lang="en-US" i="1" dirty="0" smtClean="0">
                <a:solidFill>
                  <a:srgbClr val="000000"/>
                </a:solidFill>
                <a:latin typeface="Times New Roman" pitchFamily="18" charset="0"/>
              </a:rPr>
              <a:t>function pointers</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The compiler can inline a </a:t>
            </a:r>
            <a:r>
              <a:rPr lang="en-US" i="1" dirty="0" smtClean="0">
                <a:solidFill>
                  <a:srgbClr val="000000"/>
                </a:solidFill>
                <a:latin typeface="Times New Roman" pitchFamily="18" charset="0"/>
              </a:rPr>
              <a:t>function object’s </a:t>
            </a:r>
            <a:r>
              <a:rPr lang="en-US" dirty="0" smtClean="0">
                <a:solidFill>
                  <a:srgbClr val="000000"/>
                </a:solidFill>
                <a:latin typeface="Times New Roman" pitchFamily="18" charset="0"/>
              </a:rPr>
              <a:t>overloaded </a:t>
            </a:r>
            <a:r>
              <a:rPr lang="en-US" dirty="0" smtClean="0">
                <a:solidFill>
                  <a:srgbClr val="000000"/>
                </a:solidFill>
                <a:latin typeface="Lucida Console" pitchFamily="49" charset="0"/>
              </a:rPr>
              <a:t>operator()</a:t>
            </a:r>
            <a:r>
              <a:rPr lang="en-US" dirty="0" smtClean="0">
                <a:solidFill>
                  <a:srgbClr val="000000"/>
                </a:solidFill>
                <a:latin typeface="Times New Roman" pitchFamily="18" charset="0"/>
              </a:rPr>
              <a:t> to improve performance.</a:t>
            </a:r>
          </a:p>
          <a:p>
            <a:pPr marL="365760" indent="-256032" fontAlgn="auto">
              <a:spcAft>
                <a:spcPts val="0"/>
              </a:spcAft>
              <a:buFont typeface="Wingdings 3"/>
              <a:buChar char=""/>
              <a:defRPr/>
            </a:pPr>
            <a:r>
              <a:rPr lang="en-US" dirty="0" smtClean="0">
                <a:solidFill>
                  <a:srgbClr val="000000"/>
                </a:solidFill>
                <a:latin typeface="Times New Roman" pitchFamily="18" charset="0"/>
              </a:rPr>
              <a:t>Also, since they’re objects of classes, </a:t>
            </a:r>
            <a:r>
              <a:rPr lang="en-US" i="1" dirty="0" smtClean="0">
                <a:solidFill>
                  <a:srgbClr val="000000"/>
                </a:solidFill>
                <a:latin typeface="Times New Roman" pitchFamily="18" charset="0"/>
              </a:rPr>
              <a:t>function objects </a:t>
            </a:r>
            <a:r>
              <a:rPr lang="en-US" dirty="0" smtClean="0">
                <a:solidFill>
                  <a:srgbClr val="000000"/>
                </a:solidFill>
                <a:latin typeface="Times New Roman" pitchFamily="18" charset="0"/>
              </a:rPr>
              <a:t>can have data members that </a:t>
            </a:r>
            <a:r>
              <a:rPr lang="en-US" dirty="0" smtClean="0">
                <a:solidFill>
                  <a:srgbClr val="000000"/>
                </a:solidFill>
                <a:latin typeface="Lucida Console" pitchFamily="49" charset="0"/>
              </a:rPr>
              <a:t>operator()</a:t>
            </a:r>
            <a:r>
              <a:rPr lang="en-US" dirty="0" smtClean="0">
                <a:solidFill>
                  <a:srgbClr val="000000"/>
                </a:solidFill>
                <a:latin typeface="Times New Roman" pitchFamily="18" charset="0"/>
              </a:rPr>
              <a:t> can use to perform its task. </a:t>
            </a:r>
          </a:p>
        </p:txBody>
      </p:sp>
      <p:sp>
        <p:nvSpPr>
          <p:cNvPr id="18022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 (Cont.)</a:t>
            </a:r>
          </a:p>
        </p:txBody>
      </p:sp>
      <p:sp>
        <p:nvSpPr>
          <p:cNvPr id="150531"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Predefined Function Objects of the Standard Template Library</a:t>
            </a:r>
          </a:p>
          <a:p>
            <a:pPr marL="365760" indent="-256032" fontAlgn="auto">
              <a:spcAft>
                <a:spcPts val="0"/>
              </a:spcAft>
              <a:buFont typeface="Wingdings 3"/>
              <a:buChar char=""/>
              <a:defRPr/>
            </a:pPr>
            <a:r>
              <a:rPr lang="en-US" dirty="0" smtClean="0">
                <a:solidFill>
                  <a:srgbClr val="000000"/>
                </a:solidFill>
                <a:latin typeface="Times New Roman" pitchFamily="18" charset="0"/>
              </a:rPr>
              <a:t>Many predefined function objects can be found in the header </a:t>
            </a:r>
            <a:r>
              <a:rPr lang="en-US" dirty="0" smtClean="0">
                <a:solidFill>
                  <a:srgbClr val="0000FF"/>
                </a:solidFill>
                <a:latin typeface="Lucida Console" pitchFamily="49" charset="0"/>
              </a:rPr>
              <a:t>&lt;functional&gt;</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Figure 16.14 lists several of the dozens of Standard Library </a:t>
            </a:r>
            <a:r>
              <a:rPr lang="en-US" i="1" dirty="0" smtClean="0">
                <a:solidFill>
                  <a:srgbClr val="000000"/>
                </a:solidFill>
                <a:latin typeface="Times New Roman" pitchFamily="18" charset="0"/>
              </a:rPr>
              <a:t>function objects</a:t>
            </a:r>
            <a:r>
              <a:rPr lang="en-US" dirty="0" smtClean="0">
                <a:solidFill>
                  <a:srgbClr val="000000"/>
                </a:solidFill>
                <a:latin typeface="Times New Roman" pitchFamily="18" charset="0"/>
              </a:rPr>
              <a:t>, which are all implemented as class templates.</a:t>
            </a:r>
          </a:p>
          <a:p>
            <a:pPr marL="365760" indent="-256032" fontAlgn="auto">
              <a:spcAft>
                <a:spcPts val="0"/>
              </a:spcAft>
              <a:buFont typeface="Wingdings 3"/>
              <a:buChar char=""/>
              <a:defRPr/>
            </a:pPr>
            <a:r>
              <a:rPr lang="en-US" dirty="0" smtClean="0">
                <a:solidFill>
                  <a:srgbClr val="000000"/>
                </a:solidFill>
                <a:latin typeface="Times New Roman" pitchFamily="18" charset="0"/>
              </a:rPr>
              <a:t>We used the </a:t>
            </a:r>
            <a:r>
              <a:rPr lang="en-US" i="1" dirty="0" smtClean="0">
                <a:solidFill>
                  <a:srgbClr val="000000"/>
                </a:solidFill>
                <a:latin typeface="Times New Roman" pitchFamily="18" charset="0"/>
              </a:rPr>
              <a:t>function object </a:t>
            </a:r>
            <a:r>
              <a:rPr lang="en-US" dirty="0" smtClean="0">
                <a:solidFill>
                  <a:srgbClr val="000000"/>
                </a:solidFill>
                <a:latin typeface="Lucida Console" pitchFamily="49" charset="0"/>
              </a:rPr>
              <a:t>less&lt;</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T</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&gt;</a:t>
            </a:r>
            <a:r>
              <a:rPr lang="en-US" dirty="0" smtClean="0">
                <a:solidFill>
                  <a:srgbClr val="000000"/>
                </a:solidFill>
                <a:latin typeface="Times New Roman" pitchFamily="18" charset="0"/>
              </a:rPr>
              <a:t> in the </a:t>
            </a:r>
            <a:r>
              <a:rPr lang="en-US" dirty="0" smtClean="0">
                <a:solidFill>
                  <a:srgbClr val="000000"/>
                </a:solidFill>
                <a:latin typeface="Lucida Console" pitchFamily="49" charset="0"/>
              </a:rPr>
              <a:t>set</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multiset</a:t>
            </a:r>
            <a:r>
              <a:rPr lang="en-US" dirty="0" smtClean="0">
                <a:solidFill>
                  <a:srgbClr val="000000"/>
                </a:solidFill>
                <a:latin typeface="Times New Roman" pitchFamily="18" charset="0"/>
              </a:rPr>
              <a:t> and </a:t>
            </a:r>
            <a:r>
              <a:rPr lang="en-US" dirty="0" smtClean="0">
                <a:solidFill>
                  <a:srgbClr val="000000"/>
                </a:solidFill>
                <a:latin typeface="Lucida Console" pitchFamily="49" charset="0"/>
              </a:rPr>
              <a:t>priority_queue</a:t>
            </a:r>
            <a:r>
              <a:rPr lang="en-US" dirty="0" smtClean="0">
                <a:solidFill>
                  <a:srgbClr val="000000"/>
                </a:solidFill>
                <a:latin typeface="Times New Roman" pitchFamily="18" charset="0"/>
              </a:rPr>
              <a:t> examples, to specify the sorting order for elements in a container.</a:t>
            </a:r>
          </a:p>
        </p:txBody>
      </p:sp>
      <p:sp>
        <p:nvSpPr>
          <p:cNvPr id="18125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1" descr="cpphtp9_16_STL_PT2_Page_5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cpphtp9_16_STL_PT2_Page_0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 (Cont.)</a:t>
            </a:r>
          </a:p>
        </p:txBody>
      </p:sp>
      <p:sp>
        <p:nvSpPr>
          <p:cNvPr id="152579" name="Text Placeholder 2"/>
          <p:cNvSpPr>
            <a:spLocks noGrp="1"/>
          </p:cNvSpPr>
          <p:nvPr>
            <p:ph type="body" idx="1"/>
          </p:nvPr>
        </p:nvSpPr>
        <p:spPr/>
        <p:txBody>
          <a:bodyPr>
            <a:normAutofit lnSpcReduction="10000"/>
          </a:bodyPr>
          <a:lstStyle/>
          <a:p>
            <a:pPr marL="109728" indent="0" fontAlgn="auto">
              <a:spcAft>
                <a:spcPts val="0"/>
              </a:spcAft>
              <a:buFont typeface="Wingdings 3"/>
              <a:buNone/>
              <a:defRPr/>
            </a:pPr>
            <a:r>
              <a:rPr lang="en-US" b="1" i="1" dirty="0" smtClean="0">
                <a:solidFill>
                  <a:srgbClr val="000000"/>
                </a:solidFill>
                <a:latin typeface="Times New Roman" pitchFamily="18" charset="0"/>
              </a:rPr>
              <a:t>Using the </a:t>
            </a:r>
            <a:r>
              <a:rPr lang="en-US" b="1" i="1" dirty="0" smtClean="0">
                <a:solidFill>
                  <a:srgbClr val="000000"/>
                </a:solidFill>
                <a:latin typeface="Lucida Console" pitchFamily="49" charset="0"/>
              </a:rPr>
              <a:t>accumulate</a:t>
            </a:r>
            <a:r>
              <a:rPr lang="en-US" b="1" i="1" dirty="0" smtClean="0">
                <a:solidFill>
                  <a:srgbClr val="000000"/>
                </a:solidFill>
                <a:latin typeface="Times New Roman" pitchFamily="18" charset="0"/>
              </a:rPr>
              <a:t> Algorithm</a:t>
            </a:r>
          </a:p>
          <a:p>
            <a:pPr marL="365760" indent="-256032" fontAlgn="auto">
              <a:spcAft>
                <a:spcPts val="0"/>
              </a:spcAft>
              <a:buFont typeface="Wingdings 3"/>
              <a:buChar char=""/>
              <a:defRPr/>
            </a:pPr>
            <a:r>
              <a:rPr lang="en-US" dirty="0" smtClean="0">
                <a:solidFill>
                  <a:srgbClr val="000000"/>
                </a:solidFill>
                <a:latin typeface="Times New Roman" pitchFamily="18" charset="0"/>
              </a:rPr>
              <a:t>Figure 16.15 uses the </a:t>
            </a:r>
            <a:r>
              <a:rPr lang="en-US" dirty="0" smtClean="0">
                <a:solidFill>
                  <a:srgbClr val="000000"/>
                </a:solidFill>
                <a:latin typeface="Lucida Console" pitchFamily="49" charset="0"/>
              </a:rPr>
              <a:t>accumulate</a:t>
            </a:r>
            <a:r>
              <a:rPr lang="en-US" dirty="0" smtClean="0">
                <a:solidFill>
                  <a:srgbClr val="000000"/>
                </a:solidFill>
                <a:latin typeface="Times New Roman" pitchFamily="18" charset="0"/>
              </a:rPr>
              <a:t> numeric algorithm (introduced in Fig. 16.30) to calculate the sum of the squares of the elements in an </a:t>
            </a:r>
            <a:r>
              <a:rPr lang="en-US" dirty="0" smtClean="0">
                <a:solidFill>
                  <a:srgbClr val="000000"/>
                </a:solidFill>
                <a:latin typeface="Lucida Console" pitchFamily="49" charset="0"/>
              </a:rPr>
              <a:t>array</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The fourth argument to </a:t>
            </a:r>
            <a:r>
              <a:rPr lang="en-US" dirty="0" smtClean="0">
                <a:solidFill>
                  <a:srgbClr val="000000"/>
                </a:solidFill>
                <a:latin typeface="Lucida Console" pitchFamily="49" charset="0"/>
              </a:rPr>
              <a:t>accumulate</a:t>
            </a:r>
            <a:r>
              <a:rPr lang="en-US" dirty="0" smtClean="0">
                <a:solidFill>
                  <a:srgbClr val="000000"/>
                </a:solidFill>
                <a:latin typeface="Times New Roman" pitchFamily="18" charset="0"/>
              </a:rPr>
              <a:t> is a </a:t>
            </a:r>
            <a:r>
              <a:rPr lang="en-US" dirty="0" smtClean="0">
                <a:solidFill>
                  <a:srgbClr val="0000FF"/>
                </a:solidFill>
                <a:latin typeface="Times New Roman" pitchFamily="18" charset="0"/>
              </a:rPr>
              <a:t>binary function object</a:t>
            </a:r>
            <a:r>
              <a:rPr lang="en-US" dirty="0" smtClean="0">
                <a:solidFill>
                  <a:srgbClr val="000000"/>
                </a:solidFill>
                <a:latin typeface="Times New Roman" pitchFamily="18" charset="0"/>
              </a:rPr>
              <a:t> (that is, a </a:t>
            </a:r>
            <a:r>
              <a:rPr lang="en-US" i="1" dirty="0" smtClean="0">
                <a:solidFill>
                  <a:srgbClr val="000000"/>
                </a:solidFill>
                <a:latin typeface="Times New Roman" pitchFamily="18" charset="0"/>
              </a:rPr>
              <a:t>function object </a:t>
            </a:r>
            <a:r>
              <a:rPr lang="en-US" dirty="0" smtClean="0">
                <a:solidFill>
                  <a:srgbClr val="000000"/>
                </a:solidFill>
                <a:latin typeface="Times New Roman" pitchFamily="18" charset="0"/>
              </a:rPr>
              <a:t>for which </a:t>
            </a:r>
            <a:r>
              <a:rPr lang="en-US" dirty="0" smtClean="0">
                <a:solidFill>
                  <a:srgbClr val="000000"/>
                </a:solidFill>
                <a:latin typeface="Lucida Console" pitchFamily="49" charset="0"/>
              </a:rPr>
              <a:t>operator() </a:t>
            </a:r>
            <a:r>
              <a:rPr lang="en-US" dirty="0" smtClean="0">
                <a:solidFill>
                  <a:srgbClr val="000000"/>
                </a:solidFill>
                <a:latin typeface="Times New Roman" pitchFamily="18" charset="0"/>
              </a:rPr>
              <a:t>takes two arguments) or a function pointer to a </a:t>
            </a:r>
            <a:r>
              <a:rPr lang="en-US" dirty="0" smtClean="0">
                <a:solidFill>
                  <a:srgbClr val="0000FF"/>
                </a:solidFill>
                <a:latin typeface="Times New Roman" pitchFamily="18" charset="0"/>
              </a:rPr>
              <a:t>binary function</a:t>
            </a:r>
            <a:r>
              <a:rPr lang="en-US" dirty="0" smtClean="0">
                <a:solidFill>
                  <a:srgbClr val="000000"/>
                </a:solidFill>
                <a:latin typeface="Times New Roman" pitchFamily="18" charset="0"/>
              </a:rPr>
              <a:t> (that is, a function that takes two arguments).</a:t>
            </a:r>
          </a:p>
          <a:p>
            <a:pPr marL="365760" indent="-256032" fontAlgn="auto">
              <a:spcAft>
                <a:spcPts val="0"/>
              </a:spcAft>
              <a:buFont typeface="Wingdings 3"/>
              <a:buChar char=""/>
              <a:defRPr/>
            </a:pPr>
            <a:r>
              <a:rPr lang="en-US" dirty="0" smtClean="0">
                <a:solidFill>
                  <a:srgbClr val="000000"/>
                </a:solidFill>
                <a:latin typeface="Times New Roman" pitchFamily="18" charset="0"/>
              </a:rPr>
              <a:t>Function </a:t>
            </a:r>
            <a:r>
              <a:rPr lang="en-US" dirty="0" smtClean="0">
                <a:solidFill>
                  <a:srgbClr val="000000"/>
                </a:solidFill>
                <a:latin typeface="Lucida Console" pitchFamily="49" charset="0"/>
              </a:rPr>
              <a:t>accumulate</a:t>
            </a:r>
            <a:r>
              <a:rPr lang="en-US" dirty="0" smtClean="0">
                <a:solidFill>
                  <a:srgbClr val="000000"/>
                </a:solidFill>
                <a:latin typeface="Times New Roman" pitchFamily="18" charset="0"/>
              </a:rPr>
              <a:t> is demonstrated twice—once with a </a:t>
            </a:r>
            <a:r>
              <a:rPr lang="en-US" i="1" dirty="0" smtClean="0">
                <a:solidFill>
                  <a:srgbClr val="000000"/>
                </a:solidFill>
                <a:latin typeface="Times New Roman" pitchFamily="18" charset="0"/>
              </a:rPr>
              <a:t>function pointer </a:t>
            </a:r>
            <a:r>
              <a:rPr lang="en-US" dirty="0" smtClean="0">
                <a:solidFill>
                  <a:srgbClr val="000000"/>
                </a:solidFill>
                <a:latin typeface="Times New Roman" pitchFamily="18" charset="0"/>
              </a:rPr>
              <a:t>and once with a </a:t>
            </a:r>
            <a:r>
              <a:rPr lang="en-US" i="1" dirty="0" smtClean="0">
                <a:solidFill>
                  <a:srgbClr val="000000"/>
                </a:solidFill>
                <a:latin typeface="Times New Roman" pitchFamily="18" charset="0"/>
              </a:rPr>
              <a:t>function object</a:t>
            </a:r>
            <a:r>
              <a:rPr lang="en-US" dirty="0" smtClean="0">
                <a:solidFill>
                  <a:srgbClr val="000000"/>
                </a:solidFill>
                <a:latin typeface="Times New Roman" pitchFamily="18" charset="0"/>
              </a:rPr>
              <a:t>.</a:t>
            </a:r>
          </a:p>
        </p:txBody>
      </p:sp>
      <p:sp>
        <p:nvSpPr>
          <p:cNvPr id="1833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1" descr="cpphtp9_16_STL_PT2_Page_6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1" descr="cpphtp9_16_STL_PT2_Page_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1" descr="cpphtp9_16_STL_PT2_Page_6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1" descr="cpphtp9_16_STL_PT2_Page_6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 (Cont.)</a:t>
            </a:r>
          </a:p>
        </p:txBody>
      </p:sp>
      <p:sp>
        <p:nvSpPr>
          <p:cNvPr id="157699" name="Text Placeholder 2"/>
          <p:cNvSpPr>
            <a:spLocks noGrp="1"/>
          </p:cNvSpPr>
          <p:nvPr>
            <p:ph type="body" idx="1"/>
          </p:nvPr>
        </p:nvSpPr>
        <p:spPr/>
        <p:txBody>
          <a:bodyPr>
            <a:normAutofit fontScale="92500" lnSpcReduction="20000"/>
          </a:bodyPr>
          <a:lstStyle/>
          <a:p>
            <a:pPr marL="109728" indent="0" fontAlgn="auto">
              <a:lnSpc>
                <a:spcPct val="90000"/>
              </a:lnSpc>
              <a:spcAft>
                <a:spcPts val="0"/>
              </a:spcAft>
              <a:buFont typeface="Wingdings 3"/>
              <a:buNone/>
              <a:defRPr/>
            </a:pPr>
            <a:r>
              <a:rPr lang="en-US" sz="2500" b="1" i="1" dirty="0">
                <a:solidFill>
                  <a:srgbClr val="000000"/>
                </a:solidFill>
                <a:latin typeface="Times New Roman" pitchFamily="18" charset="0"/>
              </a:rPr>
              <a:t>Function </a:t>
            </a:r>
            <a:r>
              <a:rPr lang="en-US" sz="2500" b="1" i="1" dirty="0">
                <a:solidFill>
                  <a:srgbClr val="000000"/>
                </a:solidFill>
                <a:latin typeface="Lucida Console" pitchFamily="49" charset="0"/>
              </a:rPr>
              <a:t>sumSquares</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Lines 13–16 define a function </a:t>
            </a:r>
            <a:r>
              <a:rPr lang="en-US" sz="2500" dirty="0" smtClean="0">
                <a:solidFill>
                  <a:srgbClr val="000000"/>
                </a:solidFill>
                <a:latin typeface="Lucida Console" pitchFamily="49" charset="0"/>
              </a:rPr>
              <a:t>sumSquares</a:t>
            </a:r>
            <a:r>
              <a:rPr lang="en-US" sz="2500" dirty="0" smtClean="0">
                <a:solidFill>
                  <a:srgbClr val="000000"/>
                </a:solidFill>
                <a:latin typeface="Times New Roman" pitchFamily="18" charset="0"/>
              </a:rPr>
              <a:t> that squares its second argument </a:t>
            </a:r>
            <a:r>
              <a:rPr lang="en-US" sz="2500" dirty="0" smtClean="0">
                <a:solidFill>
                  <a:srgbClr val="000000"/>
                </a:solidFill>
                <a:latin typeface="Lucida Console" pitchFamily="49" charset="0"/>
              </a:rPr>
              <a:t>value</a:t>
            </a:r>
            <a:r>
              <a:rPr lang="en-US" sz="2500" dirty="0" smtClean="0">
                <a:solidFill>
                  <a:srgbClr val="000000"/>
                </a:solidFill>
                <a:latin typeface="Times New Roman" pitchFamily="18" charset="0"/>
              </a:rPr>
              <a:t>, adds that square and its first argument </a:t>
            </a:r>
            <a:r>
              <a:rPr lang="en-US" sz="2500" dirty="0" smtClean="0">
                <a:solidFill>
                  <a:srgbClr val="000000"/>
                </a:solidFill>
                <a:latin typeface="Lucida Console" pitchFamily="49" charset="0"/>
              </a:rPr>
              <a:t>total</a:t>
            </a:r>
            <a:r>
              <a:rPr lang="en-US" sz="2500" dirty="0" smtClean="0">
                <a:solidFill>
                  <a:srgbClr val="000000"/>
                </a:solidFill>
                <a:latin typeface="Times New Roman" pitchFamily="18" charset="0"/>
              </a:rPr>
              <a:t> and returns the sum.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Function </a:t>
            </a:r>
            <a:r>
              <a:rPr lang="en-US" sz="2500" dirty="0" smtClean="0">
                <a:solidFill>
                  <a:srgbClr val="000000"/>
                </a:solidFill>
                <a:latin typeface="Lucida Console" pitchFamily="49" charset="0"/>
              </a:rPr>
              <a:t>accumulate</a:t>
            </a:r>
            <a:r>
              <a:rPr lang="en-US" sz="2500" dirty="0" smtClean="0">
                <a:solidFill>
                  <a:srgbClr val="000000"/>
                </a:solidFill>
                <a:latin typeface="Times New Roman" pitchFamily="18" charset="0"/>
              </a:rPr>
              <a:t> will pass each of the elements of the sequence over which it iterates as the second argument to </a:t>
            </a:r>
            <a:r>
              <a:rPr lang="en-US" sz="2500" dirty="0" smtClean="0">
                <a:solidFill>
                  <a:srgbClr val="000000"/>
                </a:solidFill>
                <a:latin typeface="Lucida Console" pitchFamily="49" charset="0"/>
              </a:rPr>
              <a:t>sumSquares</a:t>
            </a:r>
            <a:r>
              <a:rPr lang="en-US" sz="2500" dirty="0" smtClean="0">
                <a:solidFill>
                  <a:srgbClr val="000000"/>
                </a:solidFill>
                <a:latin typeface="Times New Roman" pitchFamily="18" charset="0"/>
              </a:rPr>
              <a:t> in the example.</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On the first call to </a:t>
            </a:r>
            <a:r>
              <a:rPr lang="en-US" sz="2500" dirty="0" smtClean="0">
                <a:solidFill>
                  <a:srgbClr val="000000"/>
                </a:solidFill>
                <a:latin typeface="Lucida Console" pitchFamily="49" charset="0"/>
              </a:rPr>
              <a:t>sumSquares</a:t>
            </a:r>
            <a:r>
              <a:rPr lang="en-US" sz="2500" dirty="0" smtClean="0">
                <a:solidFill>
                  <a:srgbClr val="000000"/>
                </a:solidFill>
                <a:latin typeface="Times New Roman" pitchFamily="18" charset="0"/>
              </a:rPr>
              <a:t>, the first argument will be the initial value of the </a:t>
            </a:r>
            <a:r>
              <a:rPr lang="en-US" sz="2500" dirty="0" smtClean="0">
                <a:solidFill>
                  <a:srgbClr val="000000"/>
                </a:solidFill>
                <a:latin typeface="Lucida Console" pitchFamily="49" charset="0"/>
              </a:rPr>
              <a:t>total</a:t>
            </a:r>
            <a:r>
              <a:rPr lang="en-US" sz="2500" dirty="0" smtClean="0">
                <a:solidFill>
                  <a:srgbClr val="000000"/>
                </a:solidFill>
                <a:latin typeface="Times New Roman" pitchFamily="18" charset="0"/>
              </a:rPr>
              <a:t> (which is supplied as the third argument to </a:t>
            </a:r>
            <a:r>
              <a:rPr lang="en-US" sz="2500" dirty="0" smtClean="0">
                <a:solidFill>
                  <a:srgbClr val="000000"/>
                </a:solidFill>
                <a:latin typeface="Lucida Console" pitchFamily="49" charset="0"/>
              </a:rPr>
              <a:t>accumulate</a:t>
            </a:r>
            <a:r>
              <a:rPr lang="en-US" sz="2500" dirty="0" smtClean="0">
                <a:solidFill>
                  <a:srgbClr val="000000"/>
                </a:solidFill>
                <a:latin typeface="Times New Roman" pitchFamily="18" charset="0"/>
              </a:rPr>
              <a:t>; </a:t>
            </a:r>
            <a:r>
              <a:rPr lang="en-US" sz="2500" dirty="0" smtClean="0">
                <a:solidFill>
                  <a:srgbClr val="000000"/>
                </a:solidFill>
                <a:latin typeface="Lucida Console" pitchFamily="49" charset="0"/>
              </a:rPr>
              <a:t>0</a:t>
            </a:r>
            <a:r>
              <a:rPr lang="en-US" sz="2500" dirty="0" smtClean="0">
                <a:solidFill>
                  <a:srgbClr val="000000"/>
                </a:solidFill>
                <a:latin typeface="Times New Roman" pitchFamily="18" charset="0"/>
              </a:rPr>
              <a:t> in this program).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All subsequent calls to </a:t>
            </a:r>
            <a:r>
              <a:rPr lang="en-US" sz="2500" dirty="0" smtClean="0">
                <a:solidFill>
                  <a:srgbClr val="000000"/>
                </a:solidFill>
                <a:latin typeface="Lucida Console" pitchFamily="49" charset="0"/>
              </a:rPr>
              <a:t>sumSquares</a:t>
            </a:r>
            <a:r>
              <a:rPr lang="en-US" sz="2500" dirty="0" smtClean="0">
                <a:solidFill>
                  <a:srgbClr val="000000"/>
                </a:solidFill>
                <a:latin typeface="Times New Roman" pitchFamily="18" charset="0"/>
              </a:rPr>
              <a:t> receive as the first argument the running sum returned by the previous call to </a:t>
            </a:r>
            <a:r>
              <a:rPr lang="en-US" sz="2500" dirty="0" smtClean="0">
                <a:solidFill>
                  <a:srgbClr val="000000"/>
                </a:solidFill>
                <a:latin typeface="Lucida Console" pitchFamily="49" charset="0"/>
              </a:rPr>
              <a:t>sumSquares</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400" dirty="0">
                <a:solidFill>
                  <a:srgbClr val="000000"/>
                </a:solidFill>
                <a:latin typeface="Times New Roman" pitchFamily="18" charset="0"/>
              </a:rPr>
              <a:t>When </a:t>
            </a:r>
            <a:r>
              <a:rPr lang="en-US" sz="2400" dirty="0">
                <a:solidFill>
                  <a:srgbClr val="000000"/>
                </a:solidFill>
                <a:latin typeface="Lucida Console" pitchFamily="49" charset="0"/>
              </a:rPr>
              <a:t>accumulate</a:t>
            </a:r>
            <a:r>
              <a:rPr lang="en-US" sz="2400" dirty="0">
                <a:solidFill>
                  <a:srgbClr val="000000"/>
                </a:solidFill>
                <a:latin typeface="Times New Roman" pitchFamily="18" charset="0"/>
              </a:rPr>
              <a:t> completes, it returns the sum of the squares of all the elements in the sequence</a:t>
            </a:r>
            <a:r>
              <a:rPr lang="en-US" sz="2400" dirty="0" smtClean="0">
                <a:solidFill>
                  <a:srgbClr val="000000"/>
                </a:solidFill>
                <a:latin typeface="Times New Roman" pitchFamily="18" charset="0"/>
              </a:rPr>
              <a:t>.</a:t>
            </a:r>
            <a:endParaRPr lang="en-US" sz="2400" dirty="0">
              <a:solidFill>
                <a:srgbClr val="000000"/>
              </a:solidFill>
              <a:latin typeface="Times New Roman" pitchFamily="18" charset="0"/>
            </a:endParaRPr>
          </a:p>
        </p:txBody>
      </p:sp>
      <p:sp>
        <p:nvSpPr>
          <p:cNvPr id="18842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 (Cont.)</a:t>
            </a:r>
          </a:p>
        </p:txBody>
      </p:sp>
      <p:sp>
        <p:nvSpPr>
          <p:cNvPr id="158723" name="Text Placeholder 2"/>
          <p:cNvSpPr>
            <a:spLocks noGrp="1"/>
          </p:cNvSpPr>
          <p:nvPr>
            <p:ph type="body" idx="1"/>
          </p:nvPr>
        </p:nvSpPr>
        <p:spPr/>
        <p:txBody>
          <a:bodyPr>
            <a:normAutofit fontScale="85000" lnSpcReduction="10000"/>
          </a:bodyPr>
          <a:lstStyle/>
          <a:p>
            <a:pPr marL="109728" indent="0" fontAlgn="auto">
              <a:lnSpc>
                <a:spcPct val="90000"/>
              </a:lnSpc>
              <a:spcAft>
                <a:spcPts val="0"/>
              </a:spcAft>
              <a:buFont typeface="Wingdings 3"/>
              <a:buNone/>
              <a:defRPr/>
            </a:pPr>
            <a:r>
              <a:rPr lang="en-US" b="1" i="1" dirty="0">
                <a:solidFill>
                  <a:srgbClr val="000000"/>
                </a:solidFill>
                <a:latin typeface="Times New Roman" pitchFamily="18" charset="0"/>
              </a:rPr>
              <a:t>Class </a:t>
            </a:r>
            <a:r>
              <a:rPr lang="en-US" b="1" i="1" dirty="0">
                <a:solidFill>
                  <a:srgbClr val="000000"/>
                </a:solidFill>
                <a:latin typeface="Lucida Console" pitchFamily="49" charset="0"/>
              </a:rPr>
              <a:t>SumSquaresClass</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Lines 21–30 define </a:t>
            </a:r>
            <a:r>
              <a:rPr lang="en-US" dirty="0" smtClean="0">
                <a:solidFill>
                  <a:srgbClr val="000000"/>
                </a:solidFill>
                <a:latin typeface="Lucida Console" pitchFamily="49" charset="0"/>
              </a:rPr>
              <a:t>SumSquaresClass</a:t>
            </a:r>
            <a:r>
              <a:rPr lang="en-US" dirty="0" smtClean="0">
                <a:solidFill>
                  <a:srgbClr val="000000"/>
                </a:solidFill>
                <a:latin typeface="Times New Roman" pitchFamily="18" charset="0"/>
              </a:rPr>
              <a:t> with an overloaded </a:t>
            </a:r>
            <a:r>
              <a:rPr lang="en-US" dirty="0" smtClean="0">
                <a:solidFill>
                  <a:srgbClr val="000000"/>
                </a:solidFill>
                <a:latin typeface="Lucida Console" pitchFamily="49" charset="0"/>
              </a:rPr>
              <a:t>operator()</a:t>
            </a:r>
            <a:r>
              <a:rPr lang="en-US" dirty="0">
                <a:solidFill>
                  <a:srgbClr val="000000"/>
                </a:solidFill>
                <a:latin typeface="Times New Roman" pitchFamily="18" charset="0"/>
              </a:rPr>
              <a:t> that has two parameters and returns a value—the requirements for a binary function object. </a:t>
            </a:r>
            <a:endParaRPr lang="en-US"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dirty="0">
                <a:solidFill>
                  <a:srgbClr val="000000"/>
                </a:solidFill>
                <a:latin typeface="Times New Roman" pitchFamily="18" charset="0"/>
              </a:rPr>
              <a:t>On the first call to the </a:t>
            </a:r>
            <a:r>
              <a:rPr lang="en-US" i="1" dirty="0">
                <a:solidFill>
                  <a:srgbClr val="000000"/>
                </a:solidFill>
                <a:latin typeface="Times New Roman" pitchFamily="18" charset="0"/>
              </a:rPr>
              <a:t>function object</a:t>
            </a:r>
            <a:r>
              <a:rPr lang="en-US" dirty="0">
                <a:solidFill>
                  <a:srgbClr val="000000"/>
                </a:solidFill>
                <a:latin typeface="Times New Roman" pitchFamily="18" charset="0"/>
              </a:rPr>
              <a:t>, the first argument will be the initial value of the </a:t>
            </a:r>
            <a:r>
              <a:rPr lang="en-US" dirty="0">
                <a:solidFill>
                  <a:srgbClr val="000000"/>
                </a:solidFill>
                <a:latin typeface="Lucida Console" pitchFamily="49" charset="0"/>
              </a:rPr>
              <a:t>total</a:t>
            </a:r>
            <a:r>
              <a:rPr lang="en-US" dirty="0">
                <a:solidFill>
                  <a:srgbClr val="000000"/>
                </a:solidFill>
                <a:latin typeface="Times New Roman" pitchFamily="18" charset="0"/>
              </a:rPr>
              <a:t> (which is supplied as the third argument to accumulate; </a:t>
            </a:r>
            <a:r>
              <a:rPr lang="en-US" dirty="0">
                <a:solidFill>
                  <a:srgbClr val="000000"/>
                </a:solidFill>
                <a:latin typeface="Lucida Console" pitchFamily="49" charset="0"/>
              </a:rPr>
              <a:t>0</a:t>
            </a:r>
            <a:r>
              <a:rPr lang="en-US" dirty="0">
                <a:solidFill>
                  <a:srgbClr val="000000"/>
                </a:solidFill>
                <a:latin typeface="Times New Roman" pitchFamily="18" charset="0"/>
              </a:rPr>
              <a:t> in this program) and the second argument will be the first element in </a:t>
            </a:r>
            <a:r>
              <a:rPr lang="en-US" dirty="0">
                <a:solidFill>
                  <a:srgbClr val="000000"/>
                </a:solidFill>
                <a:latin typeface="Lucida Console" pitchFamily="49" charset="0"/>
              </a:rPr>
              <a:t>array integers</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All </a:t>
            </a:r>
            <a:r>
              <a:rPr lang="en-US" dirty="0">
                <a:solidFill>
                  <a:srgbClr val="000000"/>
                </a:solidFill>
                <a:latin typeface="Times New Roman" pitchFamily="18" charset="0"/>
              </a:rPr>
              <a:t>subsequent calls to </a:t>
            </a:r>
            <a:r>
              <a:rPr lang="en-US" dirty="0">
                <a:solidFill>
                  <a:srgbClr val="000000"/>
                </a:solidFill>
                <a:latin typeface="Lucida Console" pitchFamily="49" charset="0"/>
              </a:rPr>
              <a:t>operator</a:t>
            </a:r>
            <a:r>
              <a:rPr lang="en-US" dirty="0">
                <a:solidFill>
                  <a:srgbClr val="000000"/>
                </a:solidFill>
                <a:latin typeface="Times New Roman" pitchFamily="18" charset="0"/>
              </a:rPr>
              <a:t> receive as the first argument the result returned by the previous call to the </a:t>
            </a:r>
            <a:r>
              <a:rPr lang="en-US" i="1" dirty="0">
                <a:solidFill>
                  <a:srgbClr val="000000"/>
                </a:solidFill>
                <a:latin typeface="Times New Roman" pitchFamily="18" charset="0"/>
              </a:rPr>
              <a:t>function object</a:t>
            </a:r>
            <a:r>
              <a:rPr lang="en-US" dirty="0">
                <a:solidFill>
                  <a:srgbClr val="000000"/>
                </a:solidFill>
                <a:latin typeface="Times New Roman" pitchFamily="18" charset="0"/>
              </a:rPr>
              <a:t>, and the second argument will be the next element in the </a:t>
            </a:r>
            <a:r>
              <a:rPr lang="en-US" dirty="0">
                <a:solidFill>
                  <a:srgbClr val="000000"/>
                </a:solidFill>
                <a:latin typeface="Lucida Console" pitchFamily="49" charset="0"/>
              </a:rPr>
              <a:t>array</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When </a:t>
            </a:r>
            <a:r>
              <a:rPr lang="en-US" dirty="0">
                <a:solidFill>
                  <a:srgbClr val="000000"/>
                </a:solidFill>
                <a:latin typeface="Lucida Console" pitchFamily="49" charset="0"/>
              </a:rPr>
              <a:t>accumulate</a:t>
            </a:r>
            <a:r>
              <a:rPr lang="en-US" dirty="0">
                <a:solidFill>
                  <a:srgbClr val="000000"/>
                </a:solidFill>
                <a:latin typeface="Times New Roman" pitchFamily="18" charset="0"/>
              </a:rPr>
              <a:t> completes, it returns the sum of the squares of all the elements in the </a:t>
            </a:r>
            <a:r>
              <a:rPr lang="en-US" dirty="0">
                <a:solidFill>
                  <a:srgbClr val="000000"/>
                </a:solidFill>
                <a:latin typeface="Lucida Console" pitchFamily="49" charset="0"/>
              </a:rPr>
              <a:t>array</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p:txBody>
      </p:sp>
      <p:sp>
        <p:nvSpPr>
          <p:cNvPr id="18944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 (Cont.)</a:t>
            </a:r>
          </a:p>
        </p:txBody>
      </p:sp>
      <p:sp>
        <p:nvSpPr>
          <p:cNvPr id="160771"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sz="2500" b="1" i="1" dirty="0">
                <a:solidFill>
                  <a:srgbClr val="000000"/>
                </a:solidFill>
                <a:latin typeface="Times New Roman" pitchFamily="18" charset="0"/>
              </a:rPr>
              <a:t>Passing Function Pointers and Function Objects to Algorithm </a:t>
            </a:r>
            <a:r>
              <a:rPr lang="en-US" sz="2500" b="1" i="1" dirty="0">
                <a:solidFill>
                  <a:srgbClr val="000000"/>
                </a:solidFill>
                <a:latin typeface="Lucida Console" pitchFamily="49" charset="0"/>
              </a:rPr>
              <a:t>accumulate</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Lines 43–44 call function </a:t>
            </a:r>
            <a:r>
              <a:rPr lang="en-US" sz="2500" dirty="0" smtClean="0">
                <a:solidFill>
                  <a:srgbClr val="000000"/>
                </a:solidFill>
                <a:latin typeface="Lucida Console" pitchFamily="49" charset="0"/>
              </a:rPr>
              <a:t>accumulate</a:t>
            </a:r>
            <a:r>
              <a:rPr lang="en-US" sz="2500" dirty="0" smtClean="0">
                <a:solidFill>
                  <a:srgbClr val="000000"/>
                </a:solidFill>
                <a:latin typeface="Times New Roman" pitchFamily="18" charset="0"/>
              </a:rPr>
              <a:t> with a </a:t>
            </a:r>
            <a:r>
              <a:rPr lang="en-US" sz="2500" i="1" dirty="0" smtClean="0">
                <a:solidFill>
                  <a:srgbClr val="000000"/>
                </a:solidFill>
                <a:latin typeface="Times New Roman" pitchFamily="18" charset="0"/>
              </a:rPr>
              <a:t>pointer to function</a:t>
            </a:r>
            <a:r>
              <a:rPr lang="en-US" sz="2500" dirty="0" smtClean="0">
                <a:solidFill>
                  <a:srgbClr val="000000"/>
                </a:solidFill>
                <a:latin typeface="Times New Roman" pitchFamily="18" charset="0"/>
              </a:rPr>
              <a:t> </a:t>
            </a:r>
            <a:r>
              <a:rPr lang="en-US" sz="2500" dirty="0" smtClean="0">
                <a:solidFill>
                  <a:srgbClr val="000000"/>
                </a:solidFill>
                <a:latin typeface="Lucida Console" pitchFamily="49" charset="0"/>
              </a:rPr>
              <a:t>sumSquares</a:t>
            </a:r>
            <a:r>
              <a:rPr lang="en-US" sz="2500" dirty="0" smtClean="0">
                <a:solidFill>
                  <a:srgbClr val="000000"/>
                </a:solidFill>
                <a:latin typeface="Times New Roman" pitchFamily="18" charset="0"/>
              </a:rPr>
              <a:t> as its last argument.</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Similarly, the statement in lines 51–52 calls </a:t>
            </a:r>
            <a:r>
              <a:rPr lang="en-US" sz="2500" dirty="0" smtClean="0">
                <a:solidFill>
                  <a:srgbClr val="000000"/>
                </a:solidFill>
                <a:latin typeface="Lucida Console" pitchFamily="49" charset="0"/>
              </a:rPr>
              <a:t>accumulate</a:t>
            </a:r>
            <a:r>
              <a:rPr lang="en-US" sz="2500" dirty="0" smtClean="0">
                <a:solidFill>
                  <a:srgbClr val="000000"/>
                </a:solidFill>
                <a:latin typeface="Times New Roman" pitchFamily="18" charset="0"/>
              </a:rPr>
              <a:t> with an object of class </a:t>
            </a:r>
            <a:r>
              <a:rPr lang="en-US" sz="2500" dirty="0" smtClean="0">
                <a:solidFill>
                  <a:srgbClr val="000000"/>
                </a:solidFill>
                <a:latin typeface="Lucida Console" pitchFamily="49" charset="0"/>
              </a:rPr>
              <a:t>SumSquaresClass</a:t>
            </a:r>
            <a:r>
              <a:rPr lang="en-US" sz="2500" dirty="0" smtClean="0">
                <a:solidFill>
                  <a:srgbClr val="000000"/>
                </a:solidFill>
                <a:latin typeface="Times New Roman" pitchFamily="18" charset="0"/>
              </a:rPr>
              <a:t> as the last argument.</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The expression </a:t>
            </a:r>
            <a:r>
              <a:rPr lang="en-US" sz="2500" dirty="0" smtClean="0">
                <a:solidFill>
                  <a:srgbClr val="000000"/>
                </a:solidFill>
                <a:latin typeface="Lucida Console" pitchFamily="49" charset="0"/>
              </a:rPr>
              <a:t>SumSquaresClass&lt;</a:t>
            </a:r>
            <a:r>
              <a:rPr lang="en-US" sz="2500" dirty="0" smtClean="0">
                <a:solidFill>
                  <a:srgbClr val="000000"/>
                </a:solidFill>
                <a:latin typeface="Times New Roman" pitchFamily="18" charset="0"/>
              </a:rPr>
              <a:t> </a:t>
            </a:r>
            <a:r>
              <a:rPr lang="en-US" sz="2500" dirty="0" smtClean="0">
                <a:solidFill>
                  <a:srgbClr val="000000"/>
                </a:solidFill>
                <a:latin typeface="Lucida Console" pitchFamily="49" charset="0"/>
              </a:rPr>
              <a:t>int</a:t>
            </a:r>
            <a:r>
              <a:rPr lang="en-US" sz="2500" dirty="0" smtClean="0">
                <a:solidFill>
                  <a:srgbClr val="000000"/>
                </a:solidFill>
                <a:latin typeface="Times New Roman" pitchFamily="18" charset="0"/>
              </a:rPr>
              <a:t> </a:t>
            </a:r>
            <a:r>
              <a:rPr lang="en-US" sz="2500" dirty="0" smtClean="0">
                <a:solidFill>
                  <a:srgbClr val="000000"/>
                </a:solidFill>
                <a:latin typeface="Lucida Console" pitchFamily="49" charset="0"/>
              </a:rPr>
              <a:t>&gt;()</a:t>
            </a:r>
            <a:r>
              <a:rPr lang="en-US" sz="2500" dirty="0" smtClean="0">
                <a:solidFill>
                  <a:srgbClr val="000000"/>
                </a:solidFill>
                <a:latin typeface="Times New Roman" pitchFamily="18" charset="0"/>
              </a:rPr>
              <a:t> creates </a:t>
            </a:r>
            <a:r>
              <a:rPr lang="en-US" sz="2500" dirty="0">
                <a:solidFill>
                  <a:srgbClr val="000000"/>
                </a:solidFill>
                <a:latin typeface="Times New Roman" pitchFamily="18" charset="0"/>
              </a:rPr>
              <a:t> (and calls the default constructor for</a:t>
            </a:r>
            <a:r>
              <a:rPr lang="en-US" sz="2500" dirty="0" smtClean="0">
                <a:solidFill>
                  <a:srgbClr val="000000"/>
                </a:solidFill>
                <a:latin typeface="Times New Roman" pitchFamily="18" charset="0"/>
              </a:rPr>
              <a:t>) an instance of class </a:t>
            </a:r>
            <a:r>
              <a:rPr lang="en-US" sz="2500" dirty="0" smtClean="0">
                <a:solidFill>
                  <a:srgbClr val="000000"/>
                </a:solidFill>
                <a:latin typeface="Lucida Console" pitchFamily="49" charset="0"/>
              </a:rPr>
              <a:t>SumSquaresClass</a:t>
            </a:r>
            <a:r>
              <a:rPr lang="en-US" sz="2500" dirty="0" smtClean="0">
                <a:solidFill>
                  <a:srgbClr val="000000"/>
                </a:solidFill>
                <a:latin typeface="Times New Roman" pitchFamily="18" charset="0"/>
              </a:rPr>
              <a:t> (a </a:t>
            </a:r>
            <a:r>
              <a:rPr lang="en-US" sz="2500" i="1" dirty="0" smtClean="0">
                <a:solidFill>
                  <a:srgbClr val="000000"/>
                </a:solidFill>
                <a:latin typeface="Times New Roman" pitchFamily="18" charset="0"/>
              </a:rPr>
              <a:t>function object</a:t>
            </a:r>
            <a:r>
              <a:rPr lang="en-US" sz="2500" dirty="0" smtClean="0">
                <a:solidFill>
                  <a:srgbClr val="000000"/>
                </a:solidFill>
                <a:latin typeface="Times New Roman" pitchFamily="18" charset="0"/>
              </a:rPr>
              <a:t>) that is passed to </a:t>
            </a:r>
            <a:r>
              <a:rPr lang="en-US" sz="2500" dirty="0" smtClean="0">
                <a:solidFill>
                  <a:srgbClr val="000000"/>
                </a:solidFill>
                <a:latin typeface="Lucida Console" pitchFamily="49" charset="0"/>
              </a:rPr>
              <a:t>accumulate</a:t>
            </a:r>
            <a:r>
              <a:rPr lang="en-US" sz="2500" dirty="0" smtClean="0">
                <a:solidFill>
                  <a:srgbClr val="000000"/>
                </a:solidFill>
                <a:latin typeface="Times New Roman" pitchFamily="18" charset="0"/>
              </a:rPr>
              <a:t>, which invokes function </a:t>
            </a:r>
            <a:r>
              <a:rPr lang="en-US" sz="2500" dirty="0" smtClean="0">
                <a:solidFill>
                  <a:srgbClr val="000000"/>
                </a:solidFill>
                <a:latin typeface="Lucida Console" pitchFamily="49" charset="0"/>
              </a:rPr>
              <a:t>operator()</a:t>
            </a:r>
            <a:r>
              <a:rPr lang="en-US" sz="2500" dirty="0" smtClean="0">
                <a:solidFill>
                  <a:srgbClr val="000000"/>
                </a:solidFill>
                <a:latin typeface="Times New Roman" pitchFamily="18" charset="0"/>
              </a:rPr>
              <a:t>.</a:t>
            </a:r>
          </a:p>
        </p:txBody>
      </p:sp>
      <p:sp>
        <p:nvSpPr>
          <p:cNvPr id="19046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16.4  </a:t>
            </a:r>
            <a:r>
              <a:rPr lang="en-US" dirty="0" smtClean="0">
                <a:solidFill>
                  <a:srgbClr val="3380E6"/>
                </a:solidFill>
                <a:latin typeface="Arial" pitchFamily="34" charset="0"/>
              </a:rPr>
              <a:t>Function Objects (Cont.)</a:t>
            </a:r>
          </a:p>
        </p:txBody>
      </p:sp>
      <p:sp>
        <p:nvSpPr>
          <p:cNvPr id="191491"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Lines 51-52 could be written as two separate statements, as follows:</a:t>
            </a:r>
          </a:p>
          <a:p>
            <a:pPr lvl="2"/>
            <a:r>
              <a:rPr lang="en-US" altLang="en-US" smtClean="0">
                <a:solidFill>
                  <a:srgbClr val="000000"/>
                </a:solidFill>
                <a:latin typeface="Lucida Console" panose="020B0609040504020204" pitchFamily="49" charset="0"/>
              </a:rPr>
              <a:t>SumSquaresClass&lt; </a:t>
            </a:r>
            <a:r>
              <a:rPr lang="en-US" altLang="en-US" smtClean="0">
                <a:solidFill>
                  <a:srgbClr val="0000FF"/>
                </a:solidFill>
                <a:latin typeface="Lucida Console" panose="020B0609040504020204" pitchFamily="49" charset="0"/>
              </a:rPr>
              <a:t>int</a:t>
            </a:r>
            <a:r>
              <a:rPr lang="en-US" altLang="en-US" smtClean="0">
                <a:solidFill>
                  <a:srgbClr val="000000"/>
                </a:solidFill>
                <a:latin typeface="Lucida Console" panose="020B0609040504020204" pitchFamily="49" charset="0"/>
              </a:rPr>
              <a:t> &gt; sumSquaresObject; </a:t>
            </a:r>
            <a:br>
              <a:rPr lang="en-US" altLang="en-US" smtClean="0">
                <a:solidFill>
                  <a:srgbClr val="000000"/>
                </a:solidFill>
                <a:latin typeface="Lucida Console" panose="020B0609040504020204" pitchFamily="49" charset="0"/>
              </a:rPr>
            </a:br>
            <a:r>
              <a:rPr lang="en-US" altLang="en-US" smtClean="0">
                <a:solidFill>
                  <a:srgbClr val="000000"/>
                </a:solidFill>
                <a:latin typeface="Lucida Console" panose="020B0609040504020204" pitchFamily="49" charset="0"/>
              </a:rPr>
              <a:t>result = accumulate( integers.cbegin(), </a:t>
            </a:r>
            <a:br>
              <a:rPr lang="en-US" altLang="en-US" smtClean="0">
                <a:solidFill>
                  <a:srgbClr val="000000"/>
                </a:solidFill>
                <a:latin typeface="Lucida Console" panose="020B0609040504020204" pitchFamily="49" charset="0"/>
              </a:rPr>
            </a:br>
            <a:r>
              <a:rPr lang="en-US" altLang="en-US" smtClean="0">
                <a:solidFill>
                  <a:srgbClr val="000000"/>
                </a:solidFill>
                <a:latin typeface="Lucida Console" panose="020B0609040504020204" pitchFamily="49" charset="0"/>
              </a:rPr>
              <a:t>   integers.cend(), </a:t>
            </a:r>
            <a:r>
              <a:rPr lang="en-US" altLang="en-US" smtClean="0">
                <a:solidFill>
                  <a:srgbClr val="128AFF"/>
                </a:solidFill>
                <a:latin typeface="Lucida Console" panose="020B0609040504020204" pitchFamily="49" charset="0"/>
              </a:rPr>
              <a:t>0</a:t>
            </a:r>
            <a:r>
              <a:rPr lang="en-US" altLang="en-US" smtClean="0">
                <a:solidFill>
                  <a:srgbClr val="000000"/>
                </a:solidFill>
                <a:latin typeface="Lucida Console" panose="020B0609040504020204" pitchFamily="49" charset="0"/>
              </a:rPr>
              <a:t>, sumSquaresObject );</a:t>
            </a:r>
          </a:p>
          <a:p>
            <a:r>
              <a:rPr lang="en-US" altLang="en-US" smtClean="0">
                <a:solidFill>
                  <a:srgbClr val="000000"/>
                </a:solidFill>
                <a:latin typeface="Times New Roman" panose="02020603050405020304" pitchFamily="18" charset="0"/>
              </a:rPr>
              <a:t>The first line defines an object of class </a:t>
            </a:r>
            <a:r>
              <a:rPr lang="en-US" altLang="en-US" smtClean="0">
                <a:solidFill>
                  <a:srgbClr val="000000"/>
                </a:solidFill>
                <a:latin typeface="Lucida Console" panose="020B0609040504020204" pitchFamily="49" charset="0"/>
              </a:rPr>
              <a:t>SumSquaresClass</a:t>
            </a:r>
            <a:r>
              <a:rPr lang="en-US" altLang="en-US" smtClean="0">
                <a:solidFill>
                  <a:srgbClr val="000000"/>
                </a:solidFill>
                <a:latin typeface="Times New Roman" panose="02020603050405020304" pitchFamily="18" charset="0"/>
              </a:rPr>
              <a:t>.</a:t>
            </a:r>
          </a:p>
          <a:p>
            <a:r>
              <a:rPr lang="en-US" altLang="en-US" smtClean="0">
                <a:solidFill>
                  <a:srgbClr val="000000"/>
                </a:solidFill>
                <a:latin typeface="Times New Roman" panose="02020603050405020304" pitchFamily="18" charset="0"/>
              </a:rPr>
              <a:t>That object is then passed to function </a:t>
            </a:r>
            <a:r>
              <a:rPr lang="en-US" altLang="en-US" smtClean="0">
                <a:solidFill>
                  <a:srgbClr val="000000"/>
                </a:solidFill>
                <a:latin typeface="Lucida Console" panose="020B0609040504020204" pitchFamily="49" charset="0"/>
              </a:rPr>
              <a:t>accumulate</a:t>
            </a:r>
            <a:r>
              <a:rPr lang="en-US" altLang="en-US" smtClean="0">
                <a:solidFill>
                  <a:srgbClr val="000000"/>
                </a:solidFill>
                <a:latin typeface="Times New Roman" panose="02020603050405020304" pitchFamily="18" charset="0"/>
              </a:rPr>
              <a:t>.</a:t>
            </a:r>
          </a:p>
        </p:txBody>
      </p:sp>
      <p:sp>
        <p:nvSpPr>
          <p:cNvPr id="19149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16.5  </a:t>
            </a:r>
            <a:r>
              <a:rPr lang="en-US" dirty="0" smtClean="0">
                <a:solidFill>
                  <a:srgbClr val="3380E6"/>
                </a:solidFill>
                <a:latin typeface="Arial" pitchFamily="34" charset="0"/>
              </a:rPr>
              <a:t>Lambda Expressions</a:t>
            </a:r>
          </a:p>
        </p:txBody>
      </p:sp>
      <p:sp>
        <p:nvSpPr>
          <p:cNvPr id="161795" name="Text Placeholder 2"/>
          <p:cNvSpPr>
            <a:spLocks noGrp="1"/>
          </p:cNvSpPr>
          <p:nvPr>
            <p:ph type="body" idx="1"/>
          </p:nvPr>
        </p:nvSpPr>
        <p:spPr/>
        <p:txBody>
          <a:bodyPr>
            <a:normAutofit fontScale="92500" lnSpcReduction="20000"/>
          </a:bodyPr>
          <a:lstStyle/>
          <a:p>
            <a:pPr marL="365760" indent="-256032" fontAlgn="auto">
              <a:spcAft>
                <a:spcPts val="0"/>
              </a:spcAft>
              <a:buFont typeface="Wingdings 3"/>
              <a:buChar char=""/>
              <a:defRPr/>
            </a:pPr>
            <a:r>
              <a:rPr lang="en-US" dirty="0" smtClean="0">
                <a:solidFill>
                  <a:srgbClr val="000000"/>
                </a:solidFill>
                <a:latin typeface="Times New Roman" pitchFamily="18" charset="0"/>
              </a:rPr>
              <a:t>Before </a:t>
            </a:r>
            <a:r>
              <a:rPr lang="en-US" dirty="0">
                <a:solidFill>
                  <a:srgbClr val="000000"/>
                </a:solidFill>
                <a:latin typeface="Times New Roman" pitchFamily="18" charset="0"/>
              </a:rPr>
              <a:t>you can pass a function pointer or function object to an algorithm, the corresponding function or class must have been declared.</a:t>
            </a:r>
          </a:p>
          <a:p>
            <a:pPr marL="365760" indent="-256032" fontAlgn="auto">
              <a:spcAft>
                <a:spcPts val="0"/>
              </a:spcAft>
              <a:buFont typeface="Wingdings 3"/>
              <a:buChar char=""/>
              <a:defRPr/>
            </a:pPr>
            <a:r>
              <a:rPr lang="en-US" dirty="0">
                <a:solidFill>
                  <a:srgbClr val="000000"/>
                </a:solidFill>
                <a:latin typeface="Times New Roman" pitchFamily="18" charset="0"/>
              </a:rPr>
              <a:t>C++11’s Lambda expressions (or lambda functions) enable you to define anonymous function objects where they’re passed to a function.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They’re </a:t>
            </a:r>
            <a:r>
              <a:rPr lang="en-US" dirty="0">
                <a:solidFill>
                  <a:srgbClr val="000000"/>
                </a:solidFill>
                <a:latin typeface="Times New Roman" pitchFamily="18" charset="0"/>
              </a:rPr>
              <a:t>defined locally inside functions and can “capture” (by value or by reference) the local variables of the enclosing function then manipulate these variables in the lambda’s body.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Figure </a:t>
            </a:r>
            <a:r>
              <a:rPr lang="en-US" dirty="0">
                <a:solidFill>
                  <a:srgbClr val="000000"/>
                </a:solidFill>
                <a:latin typeface="Times New Roman" pitchFamily="18" charset="0"/>
              </a:rPr>
              <a:t>16.16 demonstrates a simple lambda expression example that doubles the value of each element in an </a:t>
            </a:r>
            <a:r>
              <a:rPr lang="en-US" dirty="0">
                <a:solidFill>
                  <a:srgbClr val="000000"/>
                </a:solidFill>
                <a:latin typeface="Lucida Console" pitchFamily="49" charset="0"/>
                <a:cs typeface="Arial" pitchFamily="34" charset="0"/>
              </a:rPr>
              <a:t>int</a:t>
            </a:r>
            <a:r>
              <a:rPr lang="en-US" dirty="0">
                <a:solidFill>
                  <a:srgbClr val="000000"/>
                </a:solidFill>
                <a:latin typeface="Times New Roman" pitchFamily="18" charset="0"/>
              </a:rPr>
              <a:t> array. </a:t>
            </a:r>
            <a:endParaRPr lang="en-US" dirty="0" smtClean="0">
              <a:solidFill>
                <a:srgbClr val="000000"/>
              </a:solidFill>
              <a:latin typeface="Times New Roman" pitchFamily="18" charset="0"/>
            </a:endParaRPr>
          </a:p>
        </p:txBody>
      </p:sp>
      <p:sp>
        <p:nvSpPr>
          <p:cNvPr id="1925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cpphtp9_16_STL_PT2_Page_1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1" descr="cpphtp9_16_STL_PT2_Page_6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3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1" descr="cpphtp9_16_STL_PT2_Page_6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16.5  </a:t>
            </a:r>
            <a:r>
              <a:rPr lang="en-US" dirty="0" smtClean="0">
                <a:solidFill>
                  <a:srgbClr val="3380E6"/>
                </a:solidFill>
                <a:latin typeface="Arial" pitchFamily="34" charset="0"/>
              </a:rPr>
              <a:t>Lambda Expressions (cont.)</a:t>
            </a:r>
          </a:p>
        </p:txBody>
      </p:sp>
      <p:sp>
        <p:nvSpPr>
          <p:cNvPr id="161795" name="Text Placeholder 2"/>
          <p:cNvSpPr>
            <a:spLocks noGrp="1"/>
          </p:cNvSpPr>
          <p:nvPr>
            <p:ph type="body" idx="1"/>
          </p:nvPr>
        </p:nvSpPr>
        <p:spPr/>
        <p:txBody>
          <a:bodyPr>
            <a:normAutofit fontScale="77500" lnSpcReduction="20000"/>
          </a:bodyPr>
          <a:lstStyle/>
          <a:p>
            <a:pPr marL="365760" indent="-256032" fontAlgn="auto">
              <a:spcAft>
                <a:spcPts val="0"/>
              </a:spcAft>
              <a:buFont typeface="Wingdings 3"/>
              <a:buChar char=""/>
              <a:defRPr/>
            </a:pPr>
            <a:r>
              <a:rPr lang="en-US" dirty="0">
                <a:solidFill>
                  <a:srgbClr val="000000"/>
                </a:solidFill>
                <a:latin typeface="Times New Roman" pitchFamily="18" charset="0"/>
              </a:rPr>
              <a:t>Lines 10 and 11 declare and initialize a small array of </a:t>
            </a:r>
            <a:r>
              <a:rPr lang="en-US" dirty="0">
                <a:solidFill>
                  <a:srgbClr val="000000"/>
                </a:solidFill>
                <a:latin typeface="Lucida Console" pitchFamily="49" charset="0"/>
              </a:rPr>
              <a:t>int</a:t>
            </a:r>
            <a:r>
              <a:rPr lang="en-US" dirty="0">
                <a:solidFill>
                  <a:srgbClr val="000000"/>
                </a:solidFill>
                <a:latin typeface="Times New Roman" pitchFamily="18" charset="0"/>
              </a:rPr>
              <a:t>s named </a:t>
            </a:r>
            <a:r>
              <a:rPr lang="en-US" dirty="0">
                <a:solidFill>
                  <a:srgbClr val="000000"/>
                </a:solidFill>
                <a:latin typeface="Lucida Console" pitchFamily="49" charset="0"/>
              </a:rPr>
              <a:t>values</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Lines </a:t>
            </a:r>
            <a:r>
              <a:rPr lang="en-US" dirty="0">
                <a:solidFill>
                  <a:srgbClr val="000000"/>
                </a:solidFill>
                <a:latin typeface="Times New Roman" pitchFamily="18" charset="0"/>
              </a:rPr>
              <a:t>14–15 call the </a:t>
            </a:r>
            <a:r>
              <a:rPr lang="en-US" dirty="0">
                <a:solidFill>
                  <a:srgbClr val="000000"/>
                </a:solidFill>
                <a:latin typeface="Lucida Console" pitchFamily="49" charset="0"/>
              </a:rPr>
              <a:t>for_each</a:t>
            </a:r>
            <a:r>
              <a:rPr lang="en-US" dirty="0">
                <a:solidFill>
                  <a:srgbClr val="000000"/>
                </a:solidFill>
                <a:latin typeface="Times New Roman" pitchFamily="18" charset="0"/>
              </a:rPr>
              <a:t> algorithm on the elements of values.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The </a:t>
            </a:r>
            <a:r>
              <a:rPr lang="en-US" dirty="0">
                <a:solidFill>
                  <a:srgbClr val="000000"/>
                </a:solidFill>
                <a:latin typeface="Times New Roman" pitchFamily="18" charset="0"/>
              </a:rPr>
              <a:t>third argument (line 15) to </a:t>
            </a:r>
            <a:r>
              <a:rPr lang="en-US" dirty="0">
                <a:solidFill>
                  <a:srgbClr val="000000"/>
                </a:solidFill>
                <a:latin typeface="Lucida Console" pitchFamily="49" charset="0"/>
              </a:rPr>
              <a:t>for_each</a:t>
            </a:r>
            <a:r>
              <a:rPr lang="en-US" dirty="0">
                <a:solidFill>
                  <a:srgbClr val="000000"/>
                </a:solidFill>
                <a:latin typeface="Times New Roman" pitchFamily="18" charset="0"/>
              </a:rPr>
              <a:t> is a </a:t>
            </a:r>
            <a:r>
              <a:rPr lang="en-US" i="1" dirty="0">
                <a:solidFill>
                  <a:srgbClr val="000000"/>
                </a:solidFill>
                <a:latin typeface="Times New Roman" pitchFamily="18" charset="0"/>
              </a:rPr>
              <a:t>lambda expression. </a:t>
            </a:r>
            <a:endParaRPr lang="en-US" i="1"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Lambdas </a:t>
            </a:r>
            <a:r>
              <a:rPr lang="en-US" dirty="0">
                <a:solidFill>
                  <a:srgbClr val="000000"/>
                </a:solidFill>
                <a:latin typeface="Times New Roman" pitchFamily="18" charset="0"/>
              </a:rPr>
              <a:t>begin with </a:t>
            </a:r>
            <a:r>
              <a:rPr lang="en-US" i="1" dirty="0">
                <a:solidFill>
                  <a:srgbClr val="000000"/>
                </a:solidFill>
                <a:latin typeface="Times New Roman" pitchFamily="18" charset="0"/>
              </a:rPr>
              <a:t>lambda introducer </a:t>
            </a:r>
            <a:r>
              <a:rPr lang="en-US" dirty="0">
                <a:solidFill>
                  <a:srgbClr val="000000"/>
                </a:solidFill>
                <a:latin typeface="Times New Roman" pitchFamily="18" charset="0"/>
              </a:rPr>
              <a:t>(</a:t>
            </a:r>
            <a:r>
              <a:rPr lang="en-US" dirty="0">
                <a:solidFill>
                  <a:srgbClr val="000000"/>
                </a:solidFill>
                <a:latin typeface="Lucida Console" pitchFamily="49" charset="0"/>
              </a:rPr>
              <a:t>[]</a:t>
            </a:r>
            <a:r>
              <a:rPr lang="en-US" dirty="0">
                <a:solidFill>
                  <a:srgbClr val="000000"/>
                </a:solidFill>
                <a:latin typeface="Times New Roman" pitchFamily="18" charset="0"/>
              </a:rPr>
              <a:t>), followed by a parameter list and function body.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Return </a:t>
            </a:r>
            <a:r>
              <a:rPr lang="en-US" dirty="0">
                <a:solidFill>
                  <a:srgbClr val="000000"/>
                </a:solidFill>
                <a:latin typeface="Times New Roman" pitchFamily="18" charset="0"/>
              </a:rPr>
              <a:t>types can be inferred automatically if the body is a single statement of the form </a:t>
            </a:r>
            <a:r>
              <a:rPr lang="en-US" dirty="0">
                <a:solidFill>
                  <a:srgbClr val="000000"/>
                </a:solidFill>
                <a:latin typeface="Lucida Console" pitchFamily="49" charset="0"/>
              </a:rPr>
              <a:t>return</a:t>
            </a:r>
            <a:r>
              <a:rPr lang="en-US" dirty="0">
                <a:solidFill>
                  <a:srgbClr val="000000"/>
                </a:solidFill>
                <a:latin typeface="Times New Roman" pitchFamily="18" charset="0"/>
              </a:rPr>
              <a:t> </a:t>
            </a:r>
            <a:r>
              <a:rPr lang="en-US" i="1" dirty="0">
                <a:solidFill>
                  <a:srgbClr val="000000"/>
                </a:solidFill>
                <a:latin typeface="Times New Roman" pitchFamily="18" charset="0"/>
              </a:rPr>
              <a:t>expression</a:t>
            </a:r>
            <a:r>
              <a:rPr lang="en-US" dirty="0">
                <a:solidFill>
                  <a:srgbClr val="000000"/>
                </a:solidFill>
                <a:latin typeface="Times New Roman" pitchFamily="18" charset="0"/>
              </a:rPr>
              <a:t>;—otherwise, the return type is </a:t>
            </a:r>
            <a:r>
              <a:rPr lang="en-US" dirty="0">
                <a:solidFill>
                  <a:srgbClr val="000000"/>
                </a:solidFill>
                <a:latin typeface="Lucida Console" pitchFamily="49" charset="0"/>
              </a:rPr>
              <a:t>void</a:t>
            </a:r>
            <a:r>
              <a:rPr lang="en-US" dirty="0">
                <a:solidFill>
                  <a:srgbClr val="000000"/>
                </a:solidFill>
                <a:latin typeface="Times New Roman" pitchFamily="18" charset="0"/>
              </a:rPr>
              <a:t> by default or you can explicitly use a </a:t>
            </a:r>
            <a:r>
              <a:rPr lang="en-US" i="1" dirty="0">
                <a:solidFill>
                  <a:srgbClr val="000000"/>
                </a:solidFill>
                <a:latin typeface="Times New Roman" pitchFamily="18" charset="0"/>
              </a:rPr>
              <a:t>trailing return </a:t>
            </a:r>
            <a:r>
              <a:rPr lang="en-US" i="1" dirty="0" smtClean="0">
                <a:solidFill>
                  <a:srgbClr val="000000"/>
                </a:solidFill>
                <a:latin typeface="Times New Roman" pitchFamily="18" charset="0"/>
              </a:rPr>
              <a:t>type</a:t>
            </a:r>
            <a:r>
              <a:rPr lang="en-US" dirty="0" smtClean="0">
                <a:solidFill>
                  <a:srgbClr val="000000"/>
                </a:solidFill>
                <a:latin typeface="Times New Roman" pitchFamily="18" charset="0"/>
              </a:rPr>
              <a:t>. </a:t>
            </a:r>
          </a:p>
          <a:p>
            <a:pPr marL="365760" indent="-256032" fontAlgn="auto">
              <a:spcAft>
                <a:spcPts val="0"/>
              </a:spcAft>
              <a:buFont typeface="Wingdings 3"/>
              <a:buChar char=""/>
              <a:defRPr/>
            </a:pPr>
            <a:r>
              <a:rPr lang="en-US" dirty="0" smtClean="0">
                <a:solidFill>
                  <a:srgbClr val="000000"/>
                </a:solidFill>
                <a:latin typeface="Times New Roman" pitchFamily="18" charset="0"/>
              </a:rPr>
              <a:t>The </a:t>
            </a:r>
            <a:r>
              <a:rPr lang="en-US" dirty="0">
                <a:solidFill>
                  <a:srgbClr val="000000"/>
                </a:solidFill>
                <a:latin typeface="Times New Roman" pitchFamily="18" charset="0"/>
              </a:rPr>
              <a:t>compiler converts the lambda expression into a function object. The lambda expression in line 15 receives an </a:t>
            </a:r>
            <a:r>
              <a:rPr lang="en-US" dirty="0">
                <a:solidFill>
                  <a:srgbClr val="000000"/>
                </a:solidFill>
                <a:latin typeface="Lucida Console" pitchFamily="49" charset="0"/>
              </a:rPr>
              <a:t>int</a:t>
            </a:r>
            <a:r>
              <a:rPr lang="en-US" dirty="0">
                <a:solidFill>
                  <a:srgbClr val="000000"/>
                </a:solidFill>
                <a:latin typeface="Times New Roman" pitchFamily="18" charset="0"/>
              </a:rPr>
              <a:t>, multiplies it by 2 and displays the result.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The </a:t>
            </a:r>
            <a:r>
              <a:rPr lang="en-US" dirty="0">
                <a:solidFill>
                  <a:srgbClr val="000000"/>
                </a:solidFill>
                <a:latin typeface="Lucida Console" pitchFamily="49" charset="0"/>
              </a:rPr>
              <a:t>for_each</a:t>
            </a:r>
            <a:r>
              <a:rPr lang="en-US" dirty="0">
                <a:solidFill>
                  <a:srgbClr val="000000"/>
                </a:solidFill>
                <a:latin typeface="Times New Roman" pitchFamily="18" charset="0"/>
              </a:rPr>
              <a:t> algorithm passes each element of the array to the lambda. </a:t>
            </a:r>
            <a:endParaRPr lang="en-US" dirty="0" smtClean="0">
              <a:solidFill>
                <a:srgbClr val="000000"/>
              </a:solidFill>
              <a:latin typeface="Times New Roman" pitchFamily="18" charset="0"/>
            </a:endParaRPr>
          </a:p>
        </p:txBody>
      </p:sp>
      <p:sp>
        <p:nvSpPr>
          <p:cNvPr id="19558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16.5  </a:t>
            </a:r>
            <a:r>
              <a:rPr lang="en-US" dirty="0" smtClean="0">
                <a:solidFill>
                  <a:srgbClr val="3380E6"/>
                </a:solidFill>
                <a:latin typeface="Arial" pitchFamily="34" charset="0"/>
              </a:rPr>
              <a:t>Lambda Expressions (cont.)</a:t>
            </a:r>
          </a:p>
        </p:txBody>
      </p:sp>
      <p:sp>
        <p:nvSpPr>
          <p:cNvPr id="161795" name="Text Placeholder 2"/>
          <p:cNvSpPr>
            <a:spLocks noGrp="1"/>
          </p:cNvSpPr>
          <p:nvPr>
            <p:ph type="body" idx="1"/>
          </p:nvPr>
        </p:nvSpPr>
        <p:spPr/>
        <p:txBody>
          <a:bodyPr>
            <a:normAutofit fontScale="92500" lnSpcReduction="10000"/>
          </a:bodyPr>
          <a:lstStyle/>
          <a:p>
            <a:pPr marL="365760" indent="-256032" fontAlgn="auto">
              <a:spcAft>
                <a:spcPts val="0"/>
              </a:spcAft>
              <a:buFont typeface="Wingdings 3"/>
              <a:buChar char=""/>
              <a:defRPr/>
            </a:pPr>
            <a:r>
              <a:rPr lang="en-US" dirty="0">
                <a:solidFill>
                  <a:srgbClr val="000000"/>
                </a:solidFill>
                <a:latin typeface="Times New Roman" pitchFamily="18" charset="0"/>
              </a:rPr>
              <a:t>The second call to the </a:t>
            </a:r>
            <a:r>
              <a:rPr lang="en-US" dirty="0">
                <a:solidFill>
                  <a:srgbClr val="000000"/>
                </a:solidFill>
                <a:latin typeface="Lucida Console" pitchFamily="49" charset="0"/>
              </a:rPr>
              <a:t>for_each</a:t>
            </a:r>
            <a:r>
              <a:rPr lang="en-US" dirty="0">
                <a:solidFill>
                  <a:srgbClr val="000000"/>
                </a:solidFill>
                <a:latin typeface="Times New Roman" pitchFamily="18" charset="0"/>
              </a:rPr>
              <a:t> algorithm (lines 20–21) calculates the sum of the </a:t>
            </a:r>
            <a:r>
              <a:rPr lang="en-US" dirty="0">
                <a:solidFill>
                  <a:srgbClr val="000000"/>
                </a:solidFill>
                <a:latin typeface="Lucida Console" pitchFamily="49" charset="0"/>
              </a:rPr>
              <a:t>array</a:t>
            </a:r>
            <a:r>
              <a:rPr lang="en-US" dirty="0">
                <a:solidFill>
                  <a:srgbClr val="000000"/>
                </a:solidFill>
                <a:latin typeface="Times New Roman" pitchFamily="18" charset="0"/>
              </a:rPr>
              <a:t> elements.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The </a:t>
            </a:r>
            <a:r>
              <a:rPr lang="en-US" dirty="0">
                <a:solidFill>
                  <a:srgbClr val="000000"/>
                </a:solidFill>
                <a:latin typeface="Times New Roman" pitchFamily="18" charset="0"/>
              </a:rPr>
              <a:t>lambda introducer </a:t>
            </a:r>
            <a:r>
              <a:rPr lang="en-US" dirty="0">
                <a:solidFill>
                  <a:srgbClr val="000000"/>
                </a:solidFill>
                <a:latin typeface="Lucida Console" pitchFamily="49" charset="0"/>
              </a:rPr>
              <a:t>[&amp;sum]</a:t>
            </a:r>
            <a:r>
              <a:rPr lang="en-US" dirty="0">
                <a:solidFill>
                  <a:srgbClr val="000000"/>
                </a:solidFill>
                <a:latin typeface="Times New Roman" pitchFamily="18" charset="0"/>
              </a:rPr>
              <a:t> indicates that this lambda expression </a:t>
            </a:r>
            <a:r>
              <a:rPr lang="en-US" i="1" dirty="0">
                <a:solidFill>
                  <a:srgbClr val="000000"/>
                </a:solidFill>
                <a:latin typeface="Times New Roman" pitchFamily="18" charset="0"/>
              </a:rPr>
              <a:t>captures</a:t>
            </a:r>
            <a:r>
              <a:rPr lang="en-US" dirty="0">
                <a:solidFill>
                  <a:srgbClr val="000000"/>
                </a:solidFill>
                <a:latin typeface="Times New Roman" pitchFamily="18" charset="0"/>
              </a:rPr>
              <a:t> the local variable </a:t>
            </a:r>
            <a:r>
              <a:rPr lang="en-US" dirty="0">
                <a:solidFill>
                  <a:srgbClr val="000000"/>
                </a:solidFill>
                <a:latin typeface="Lucida Console" pitchFamily="49" charset="0"/>
              </a:rPr>
              <a:t>sum</a:t>
            </a:r>
            <a:r>
              <a:rPr lang="en-US" dirty="0">
                <a:solidFill>
                  <a:srgbClr val="000000"/>
                </a:solidFill>
                <a:latin typeface="Times New Roman" pitchFamily="18" charset="0"/>
              </a:rPr>
              <a:t> </a:t>
            </a:r>
            <a:r>
              <a:rPr lang="en-US" i="1" dirty="0">
                <a:solidFill>
                  <a:srgbClr val="000000"/>
                </a:solidFill>
                <a:latin typeface="Times New Roman" pitchFamily="18" charset="0"/>
              </a:rPr>
              <a:t>by reference </a:t>
            </a:r>
            <a:r>
              <a:rPr lang="en-US" dirty="0">
                <a:solidFill>
                  <a:srgbClr val="000000"/>
                </a:solidFill>
                <a:latin typeface="Times New Roman" pitchFamily="18" charset="0"/>
              </a:rPr>
              <a:t>(note the use of the ampersand), so that the lambda can modify </a:t>
            </a:r>
            <a:r>
              <a:rPr lang="en-US" dirty="0">
                <a:solidFill>
                  <a:srgbClr val="000000"/>
                </a:solidFill>
                <a:latin typeface="Lucida Console" pitchFamily="49" charset="0"/>
              </a:rPr>
              <a:t>sum</a:t>
            </a:r>
            <a:r>
              <a:rPr lang="en-US" dirty="0">
                <a:solidFill>
                  <a:srgbClr val="000000"/>
                </a:solidFill>
                <a:latin typeface="Times New Roman" pitchFamily="18" charset="0"/>
              </a:rPr>
              <a:t>’s value.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Without </a:t>
            </a:r>
            <a:r>
              <a:rPr lang="en-US" dirty="0">
                <a:solidFill>
                  <a:srgbClr val="000000"/>
                </a:solidFill>
                <a:latin typeface="Times New Roman" pitchFamily="18" charset="0"/>
              </a:rPr>
              <a:t>the ampersand, </a:t>
            </a:r>
            <a:r>
              <a:rPr lang="en-US" dirty="0">
                <a:solidFill>
                  <a:srgbClr val="000000"/>
                </a:solidFill>
                <a:latin typeface="Lucida Console" pitchFamily="49" charset="0"/>
              </a:rPr>
              <a:t>sum</a:t>
            </a:r>
            <a:r>
              <a:rPr lang="en-US" dirty="0">
                <a:solidFill>
                  <a:srgbClr val="000000"/>
                </a:solidFill>
                <a:latin typeface="Times New Roman" pitchFamily="18" charset="0"/>
              </a:rPr>
              <a:t> would be captured by </a:t>
            </a:r>
            <a:r>
              <a:rPr lang="en-US" dirty="0">
                <a:solidFill>
                  <a:srgbClr val="000000"/>
                </a:solidFill>
                <a:latin typeface="Lucida Console" pitchFamily="49" charset="0"/>
              </a:rPr>
              <a:t>value</a:t>
            </a:r>
            <a:r>
              <a:rPr lang="en-US" dirty="0">
                <a:solidFill>
                  <a:srgbClr val="000000"/>
                </a:solidFill>
                <a:latin typeface="Times New Roman" pitchFamily="18" charset="0"/>
              </a:rPr>
              <a:t> and the local variable outside the lambda expression would </a:t>
            </a:r>
            <a:r>
              <a:rPr lang="en-US" i="1" dirty="0">
                <a:solidFill>
                  <a:srgbClr val="000000"/>
                </a:solidFill>
                <a:latin typeface="Times New Roman" pitchFamily="18" charset="0"/>
              </a:rPr>
              <a:t>not</a:t>
            </a:r>
            <a:r>
              <a:rPr lang="en-US" dirty="0">
                <a:solidFill>
                  <a:srgbClr val="000000"/>
                </a:solidFill>
                <a:latin typeface="Times New Roman" pitchFamily="18" charset="0"/>
              </a:rPr>
              <a:t> be updated.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The </a:t>
            </a:r>
            <a:r>
              <a:rPr lang="en-US" dirty="0">
                <a:solidFill>
                  <a:srgbClr val="000000"/>
                </a:solidFill>
                <a:latin typeface="Lucida Console" pitchFamily="49" charset="0"/>
              </a:rPr>
              <a:t>for_each</a:t>
            </a:r>
            <a:r>
              <a:rPr lang="en-US" dirty="0">
                <a:solidFill>
                  <a:srgbClr val="000000"/>
                </a:solidFill>
                <a:latin typeface="Times New Roman" pitchFamily="18" charset="0"/>
              </a:rPr>
              <a:t> algorithm passes each element of values to the lambda, which adds </a:t>
            </a:r>
            <a:r>
              <a:rPr lang="en-US" dirty="0" smtClean="0">
                <a:solidFill>
                  <a:srgbClr val="000000"/>
                </a:solidFill>
                <a:latin typeface="Times New Roman" pitchFamily="18" charset="0"/>
              </a:rPr>
              <a:t>the value to </a:t>
            </a:r>
            <a:r>
              <a:rPr lang="en-US" dirty="0">
                <a:solidFill>
                  <a:srgbClr val="000000"/>
                </a:solidFill>
                <a:latin typeface="Times New Roman" pitchFamily="18" charset="0"/>
              </a:rPr>
              <a:t>the </a:t>
            </a:r>
            <a:r>
              <a:rPr lang="en-US" dirty="0">
                <a:solidFill>
                  <a:srgbClr val="000000"/>
                </a:solidFill>
                <a:latin typeface="Lucida Console" pitchFamily="49" charset="0"/>
              </a:rPr>
              <a:t>sum</a:t>
            </a:r>
            <a:r>
              <a:rPr lang="en-US" dirty="0">
                <a:solidFill>
                  <a:srgbClr val="000000"/>
                </a:solidFill>
                <a:latin typeface="Times New Roman" pitchFamily="18" charset="0"/>
              </a:rPr>
              <a:t>. Line 23 then displays the value of </a:t>
            </a:r>
            <a:r>
              <a:rPr lang="en-US" dirty="0">
                <a:solidFill>
                  <a:srgbClr val="000000"/>
                </a:solidFill>
                <a:latin typeface="Lucida Console" pitchFamily="49" charset="0"/>
              </a:rPr>
              <a:t>sum</a:t>
            </a:r>
            <a:r>
              <a:rPr lang="en-US" dirty="0" smtClean="0">
                <a:solidFill>
                  <a:srgbClr val="000000"/>
                </a:solidFill>
                <a:latin typeface="Times New Roman" pitchFamily="18" charset="0"/>
              </a:rPr>
              <a:t>.</a:t>
            </a:r>
          </a:p>
        </p:txBody>
      </p:sp>
      <p:sp>
        <p:nvSpPr>
          <p:cNvPr id="19661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16.5  </a:t>
            </a:r>
            <a:r>
              <a:rPr lang="en-US" dirty="0" smtClean="0">
                <a:solidFill>
                  <a:srgbClr val="3380E6"/>
                </a:solidFill>
                <a:latin typeface="Arial" pitchFamily="34" charset="0"/>
              </a:rPr>
              <a:t>Lambda Expressions (cont.)</a:t>
            </a:r>
          </a:p>
        </p:txBody>
      </p:sp>
      <p:sp>
        <p:nvSpPr>
          <p:cNvPr id="161795" name="Text Placeholder 2"/>
          <p:cNvSpPr>
            <a:spLocks noGrp="1"/>
          </p:cNvSpPr>
          <p:nvPr>
            <p:ph type="body" idx="1"/>
          </p:nvPr>
        </p:nvSpPr>
        <p:spPr/>
        <p:txBody>
          <a:bodyPr>
            <a:normAutofit/>
          </a:bodyPr>
          <a:lstStyle/>
          <a:p>
            <a:pPr marL="365760" indent="-256032" fontAlgn="auto">
              <a:spcAft>
                <a:spcPts val="0"/>
              </a:spcAft>
              <a:buFont typeface="Wingdings 3"/>
              <a:buChar char=""/>
              <a:defRPr/>
            </a:pPr>
            <a:r>
              <a:rPr lang="en-US" dirty="0">
                <a:solidFill>
                  <a:srgbClr val="000000"/>
                </a:solidFill>
                <a:latin typeface="Times New Roman" pitchFamily="18" charset="0"/>
              </a:rPr>
              <a:t>You can assign lambda expressions to variables, which can then be used to invoke the lambda expression or pass it to other functions.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For </a:t>
            </a:r>
            <a:r>
              <a:rPr lang="en-US" dirty="0">
                <a:solidFill>
                  <a:srgbClr val="000000"/>
                </a:solidFill>
                <a:latin typeface="Times New Roman" pitchFamily="18" charset="0"/>
              </a:rPr>
              <a:t>example, you can assign the lambda expression in line 15 to a variable as follows: </a:t>
            </a:r>
          </a:p>
          <a:p>
            <a:pPr marL="365760" lvl="1" indent="0" fontAlgn="auto">
              <a:spcBef>
                <a:spcPts val="324"/>
              </a:spcBef>
              <a:spcAft>
                <a:spcPts val="0"/>
              </a:spcAft>
              <a:buFont typeface="Verdana"/>
              <a:buNone/>
              <a:defRPr/>
            </a:pPr>
            <a:r>
              <a:rPr lang="en-US" sz="1800" dirty="0">
                <a:solidFill>
                  <a:srgbClr val="0000FF"/>
                </a:solidFill>
                <a:latin typeface="Lucida Console" pitchFamily="49" charset="0"/>
              </a:rPr>
              <a:t>auto</a:t>
            </a:r>
            <a:r>
              <a:rPr lang="en-US" sz="1800" dirty="0">
                <a:solidFill>
                  <a:srgbClr val="000000"/>
                </a:solidFill>
                <a:latin typeface="Lucida Console" pitchFamily="49" charset="0"/>
              </a:rPr>
              <a:t> myLambda = []( </a:t>
            </a:r>
            <a:r>
              <a:rPr lang="en-US" sz="1800" dirty="0">
                <a:solidFill>
                  <a:srgbClr val="0000FF"/>
                </a:solidFill>
                <a:latin typeface="Lucida Console" pitchFamily="49" charset="0"/>
              </a:rPr>
              <a:t>int </a:t>
            </a:r>
            <a:r>
              <a:rPr lang="en-US" sz="1800" dirty="0">
                <a:solidFill>
                  <a:srgbClr val="000000"/>
                </a:solidFill>
                <a:latin typeface="Lucida Console" pitchFamily="49" charset="0"/>
              </a:rPr>
              <a:t>i ) { cout &lt;&lt; i * </a:t>
            </a:r>
            <a:r>
              <a:rPr lang="en-US" sz="1800" dirty="0">
                <a:solidFill>
                  <a:srgbClr val="00B0F0"/>
                </a:solidFill>
                <a:latin typeface="Lucida Console" pitchFamily="49" charset="0"/>
              </a:rPr>
              <a:t>2</a:t>
            </a:r>
            <a:r>
              <a:rPr lang="en-US" sz="1800" dirty="0">
                <a:solidFill>
                  <a:srgbClr val="000000"/>
                </a:solidFill>
                <a:latin typeface="Lucida Console" pitchFamily="49" charset="0"/>
              </a:rPr>
              <a:t> &lt;&lt; endl; };</a:t>
            </a:r>
          </a:p>
          <a:p>
            <a:pPr marL="365760" indent="-256032" fontAlgn="auto">
              <a:spcAft>
                <a:spcPts val="0"/>
              </a:spcAft>
              <a:buFont typeface="Wingdings 3"/>
              <a:buChar char=""/>
              <a:defRPr/>
            </a:pPr>
            <a:r>
              <a:rPr lang="en-US" dirty="0" smtClean="0">
                <a:solidFill>
                  <a:srgbClr val="000000"/>
                </a:solidFill>
                <a:latin typeface="Times New Roman" pitchFamily="18" charset="0"/>
              </a:rPr>
              <a:t>You </a:t>
            </a:r>
            <a:r>
              <a:rPr lang="en-US" dirty="0">
                <a:solidFill>
                  <a:srgbClr val="000000"/>
                </a:solidFill>
                <a:latin typeface="Times New Roman" pitchFamily="18" charset="0"/>
              </a:rPr>
              <a:t>can then use the variable name as a function name to invoke the lambda as in:</a:t>
            </a:r>
          </a:p>
          <a:p>
            <a:pPr marL="365760" lvl="1" indent="0" fontAlgn="auto">
              <a:spcBef>
                <a:spcPts val="324"/>
              </a:spcBef>
              <a:spcAft>
                <a:spcPts val="0"/>
              </a:spcAft>
              <a:buFont typeface="Verdana"/>
              <a:buNone/>
              <a:defRPr/>
            </a:pPr>
            <a:r>
              <a:rPr lang="en-US" sz="2000" dirty="0">
                <a:solidFill>
                  <a:srgbClr val="000000"/>
                </a:solidFill>
                <a:latin typeface="Lucida Console" pitchFamily="49" charset="0"/>
              </a:rPr>
              <a:t>myLambda( </a:t>
            </a:r>
            <a:r>
              <a:rPr lang="en-US" sz="2000" dirty="0">
                <a:solidFill>
                  <a:srgbClr val="00B0F0"/>
                </a:solidFill>
                <a:latin typeface="Lucida Console" pitchFamily="49" charset="0"/>
              </a:rPr>
              <a:t>10</a:t>
            </a:r>
            <a:r>
              <a:rPr lang="en-US" sz="2000" dirty="0">
                <a:solidFill>
                  <a:srgbClr val="000000"/>
                </a:solidFill>
                <a:latin typeface="Lucida Console" pitchFamily="49" charset="0"/>
              </a:rPr>
              <a:t> ); </a:t>
            </a:r>
            <a:r>
              <a:rPr lang="en-US" sz="2000" dirty="0">
                <a:solidFill>
                  <a:schemeClr val="bg1">
                    <a:lumMod val="50000"/>
                  </a:schemeClr>
                </a:solidFill>
                <a:latin typeface="Lucida Console" pitchFamily="49" charset="0"/>
              </a:rPr>
              <a:t>// outputs 20</a:t>
            </a:r>
          </a:p>
          <a:p>
            <a:pPr marL="365760" indent="-256032" fontAlgn="auto">
              <a:spcAft>
                <a:spcPts val="0"/>
              </a:spcAft>
              <a:buFont typeface="Wingdings 3"/>
              <a:buChar char=""/>
              <a:defRPr/>
            </a:pPr>
            <a:endParaRPr lang="en-US" dirty="0" smtClean="0">
              <a:solidFill>
                <a:srgbClr val="000000"/>
              </a:solidFill>
              <a:latin typeface="Times New Roman" pitchFamily="18" charset="0"/>
            </a:endParaRPr>
          </a:p>
        </p:txBody>
      </p:sp>
      <p:sp>
        <p:nvSpPr>
          <p:cNvPr id="1976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pitchFamily="34" charset="0"/>
              </a:rPr>
              <a:t>16.6  </a:t>
            </a:r>
            <a:r>
              <a:rPr lang="en-US" dirty="0" smtClean="0">
                <a:solidFill>
                  <a:srgbClr val="3380E6"/>
                </a:solidFill>
                <a:latin typeface="Arial" pitchFamily="34" charset="0"/>
              </a:rPr>
              <a:t>Standard Library Algorithm Summary</a:t>
            </a:r>
          </a:p>
        </p:txBody>
      </p:sp>
      <p:sp>
        <p:nvSpPr>
          <p:cNvPr id="161795" name="Text Placeholder 2"/>
          <p:cNvSpPr>
            <a:spLocks noGrp="1"/>
          </p:cNvSpPr>
          <p:nvPr>
            <p:ph type="body" idx="1"/>
          </p:nvPr>
        </p:nvSpPr>
        <p:spPr/>
        <p:txBody>
          <a:bodyPr>
            <a:normAutofit fontScale="92500" lnSpcReduction="10000"/>
          </a:bodyPr>
          <a:lstStyle/>
          <a:p>
            <a:pPr marL="365760" indent="-256032" fontAlgn="auto">
              <a:spcAft>
                <a:spcPts val="0"/>
              </a:spcAft>
              <a:buFont typeface="Wingdings 3"/>
              <a:buChar char=""/>
              <a:defRPr/>
            </a:pPr>
            <a:r>
              <a:rPr lang="en-US" dirty="0">
                <a:solidFill>
                  <a:srgbClr val="000000"/>
                </a:solidFill>
                <a:latin typeface="Times New Roman" pitchFamily="18" charset="0"/>
              </a:rPr>
              <a:t>The C++ standard specifies over 90 algorithms—many overloaded with two or more versions.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The </a:t>
            </a:r>
            <a:r>
              <a:rPr lang="en-US" dirty="0">
                <a:solidFill>
                  <a:srgbClr val="000000"/>
                </a:solidFill>
                <a:latin typeface="Times New Roman" pitchFamily="18" charset="0"/>
              </a:rPr>
              <a:t>standard separates the algorithms into several </a:t>
            </a:r>
            <a:r>
              <a:rPr lang="en-US" dirty="0" smtClean="0">
                <a:solidFill>
                  <a:srgbClr val="000000"/>
                </a:solidFill>
                <a:latin typeface="Times New Roman" pitchFamily="18" charset="0"/>
              </a:rPr>
              <a:t>categories</a:t>
            </a:r>
          </a:p>
          <a:p>
            <a:pPr marL="621792" lvl="1" fontAlgn="auto">
              <a:spcBef>
                <a:spcPts val="324"/>
              </a:spcBef>
              <a:spcAft>
                <a:spcPts val="0"/>
              </a:spcAft>
              <a:buFont typeface="Verdana"/>
              <a:buChar char="◦"/>
              <a:defRPr/>
            </a:pPr>
            <a:r>
              <a:rPr lang="en-US" dirty="0" smtClean="0">
                <a:solidFill>
                  <a:srgbClr val="000000"/>
                </a:solidFill>
                <a:latin typeface="Times New Roman" pitchFamily="18" charset="0"/>
              </a:rPr>
              <a:t>mutating </a:t>
            </a:r>
            <a:r>
              <a:rPr lang="en-US" dirty="0">
                <a:solidFill>
                  <a:srgbClr val="000000"/>
                </a:solidFill>
                <a:latin typeface="Times New Roman" pitchFamily="18" charset="0"/>
              </a:rPr>
              <a:t>sequence </a:t>
            </a:r>
            <a:r>
              <a:rPr lang="en-US" dirty="0" smtClean="0">
                <a:solidFill>
                  <a:srgbClr val="000000"/>
                </a:solidFill>
                <a:latin typeface="Times New Roman" pitchFamily="18" charset="0"/>
              </a:rPr>
              <a:t>algorithms </a:t>
            </a:r>
          </a:p>
          <a:p>
            <a:pPr marL="621792" lvl="1" fontAlgn="auto">
              <a:spcBef>
                <a:spcPts val="324"/>
              </a:spcBef>
              <a:spcAft>
                <a:spcPts val="0"/>
              </a:spcAft>
              <a:buFont typeface="Verdana"/>
              <a:buChar char="◦"/>
              <a:defRPr/>
            </a:pPr>
            <a:r>
              <a:rPr lang="en-US" dirty="0" smtClean="0">
                <a:solidFill>
                  <a:srgbClr val="000000"/>
                </a:solidFill>
                <a:latin typeface="Times New Roman" pitchFamily="18" charset="0"/>
              </a:rPr>
              <a:t>nonmodifying </a:t>
            </a:r>
            <a:r>
              <a:rPr lang="en-US" dirty="0">
                <a:solidFill>
                  <a:srgbClr val="000000"/>
                </a:solidFill>
                <a:latin typeface="Times New Roman" pitchFamily="18" charset="0"/>
              </a:rPr>
              <a:t>sequence </a:t>
            </a:r>
            <a:r>
              <a:rPr lang="en-US" dirty="0" smtClean="0">
                <a:solidFill>
                  <a:srgbClr val="000000"/>
                </a:solidFill>
                <a:latin typeface="Times New Roman" pitchFamily="18" charset="0"/>
              </a:rPr>
              <a:t>algorithms </a:t>
            </a:r>
          </a:p>
          <a:p>
            <a:pPr marL="621792" lvl="1" fontAlgn="auto">
              <a:spcBef>
                <a:spcPts val="324"/>
              </a:spcBef>
              <a:spcAft>
                <a:spcPts val="0"/>
              </a:spcAft>
              <a:buFont typeface="Verdana"/>
              <a:buChar char="◦"/>
              <a:defRPr/>
            </a:pPr>
            <a:r>
              <a:rPr lang="en-US" dirty="0" smtClean="0">
                <a:solidFill>
                  <a:srgbClr val="000000"/>
                </a:solidFill>
                <a:latin typeface="Times New Roman" pitchFamily="18" charset="0"/>
              </a:rPr>
              <a:t>sorting </a:t>
            </a:r>
            <a:r>
              <a:rPr lang="en-US" dirty="0">
                <a:solidFill>
                  <a:srgbClr val="000000"/>
                </a:solidFill>
                <a:latin typeface="Times New Roman" pitchFamily="18" charset="0"/>
              </a:rPr>
              <a:t>and related algorithms </a:t>
            </a:r>
            <a:endParaRPr lang="en-US" dirty="0" smtClean="0">
              <a:solidFill>
                <a:srgbClr val="000000"/>
              </a:solidFill>
              <a:latin typeface="Times New Roman" pitchFamily="18" charset="0"/>
            </a:endParaRPr>
          </a:p>
          <a:p>
            <a:pPr marL="621792" lvl="1" fontAlgn="auto">
              <a:spcBef>
                <a:spcPts val="324"/>
              </a:spcBef>
              <a:spcAft>
                <a:spcPts val="0"/>
              </a:spcAft>
              <a:buFont typeface="Verdana"/>
              <a:buChar char="◦"/>
              <a:defRPr/>
            </a:pPr>
            <a:r>
              <a:rPr lang="en-US" dirty="0" smtClean="0">
                <a:solidFill>
                  <a:srgbClr val="000000"/>
                </a:solidFill>
                <a:latin typeface="Times New Roman" pitchFamily="18" charset="0"/>
              </a:rPr>
              <a:t>generalized </a:t>
            </a:r>
            <a:r>
              <a:rPr lang="en-US" dirty="0">
                <a:solidFill>
                  <a:srgbClr val="000000"/>
                </a:solidFill>
                <a:latin typeface="Times New Roman" pitchFamily="18" charset="0"/>
              </a:rPr>
              <a:t>numeric operations.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To learn about the algorithms that we did not present in this chapter, see your compiler’s documentation or visit sites such as </a:t>
            </a:r>
          </a:p>
          <a:p>
            <a:pPr marL="621792" lvl="1" fontAlgn="auto">
              <a:spcBef>
                <a:spcPts val="324"/>
              </a:spcBef>
              <a:spcAft>
                <a:spcPts val="0"/>
              </a:spcAft>
              <a:buFont typeface="Verdana"/>
              <a:buChar char="◦"/>
              <a:defRPr/>
            </a:pPr>
            <a:r>
              <a:rPr lang="en-US" dirty="0" smtClean="0">
                <a:solidFill>
                  <a:srgbClr val="000000"/>
                </a:solidFill>
                <a:latin typeface="Lucida Console" pitchFamily="49" charset="0"/>
              </a:rPr>
              <a:t>en.cppreference.com/w/cpp/algorithm</a:t>
            </a:r>
          </a:p>
          <a:p>
            <a:pPr marL="365760" indent="-256032" fontAlgn="auto">
              <a:spcAft>
                <a:spcPts val="0"/>
              </a:spcAft>
              <a:buFont typeface="Wingdings 3"/>
              <a:buChar char=""/>
              <a:defRPr/>
            </a:pPr>
            <a:endParaRPr lang="en-US" dirty="0" smtClean="0">
              <a:solidFill>
                <a:srgbClr val="000000"/>
              </a:solidFill>
              <a:latin typeface="Times New Roman" pitchFamily="18" charset="0"/>
            </a:endParaRPr>
          </a:p>
        </p:txBody>
      </p:sp>
      <p:sp>
        <p:nvSpPr>
          <p:cNvPr id="1986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pitchFamily="34" charset="0"/>
              </a:rPr>
              <a:t>16.6  </a:t>
            </a:r>
            <a:r>
              <a:rPr lang="en-US" dirty="0" smtClean="0">
                <a:solidFill>
                  <a:srgbClr val="3380E6"/>
                </a:solidFill>
                <a:latin typeface="Arial" pitchFamily="34" charset="0"/>
              </a:rPr>
              <a:t>Standard Library Algorithm Summary (cont.)</a:t>
            </a:r>
          </a:p>
        </p:txBody>
      </p:sp>
      <p:sp>
        <p:nvSpPr>
          <p:cNvPr id="161795"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Mutating Sequence Algorithms </a:t>
            </a:r>
          </a:p>
          <a:p>
            <a:pPr marL="365760" indent="-256032" fontAlgn="auto">
              <a:spcAft>
                <a:spcPts val="0"/>
              </a:spcAft>
              <a:buFont typeface="Wingdings 3"/>
              <a:buChar char=""/>
              <a:defRPr/>
            </a:pPr>
            <a:r>
              <a:rPr lang="en-US" dirty="0">
                <a:solidFill>
                  <a:srgbClr val="000000"/>
                </a:solidFill>
                <a:latin typeface="Times New Roman" pitchFamily="18" charset="0"/>
              </a:rPr>
              <a:t>Figure 16.17 shows many of the </a:t>
            </a:r>
            <a:r>
              <a:rPr lang="en-US" dirty="0">
                <a:solidFill>
                  <a:srgbClr val="0000FF"/>
                </a:solidFill>
                <a:latin typeface="Times New Roman" pitchFamily="18" charset="0"/>
              </a:rPr>
              <a:t>mutating-sequence algorithms</a:t>
            </a:r>
            <a:r>
              <a:rPr lang="en-US" dirty="0">
                <a:solidFill>
                  <a:srgbClr val="000000"/>
                </a:solidFill>
                <a:latin typeface="Times New Roman" pitchFamily="18" charset="0"/>
              </a:rPr>
              <a:t>—i.e., algorithms that modify the containers they operate on.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Algorithms </a:t>
            </a:r>
            <a:r>
              <a:rPr lang="en-US" dirty="0">
                <a:solidFill>
                  <a:srgbClr val="000000"/>
                </a:solidFill>
                <a:latin typeface="Times New Roman" pitchFamily="18" charset="0"/>
              </a:rPr>
              <a:t>new in C++11 are marked with an * in Figs. 16.17–16.20.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Algorithms </a:t>
            </a:r>
            <a:r>
              <a:rPr lang="en-US" dirty="0">
                <a:solidFill>
                  <a:srgbClr val="000000"/>
                </a:solidFill>
                <a:latin typeface="Times New Roman" pitchFamily="18" charset="0"/>
              </a:rPr>
              <a:t>presented in this chapter are shown in </a:t>
            </a:r>
            <a:r>
              <a:rPr lang="en-US" b="1" dirty="0">
                <a:solidFill>
                  <a:srgbClr val="000000"/>
                </a:solidFill>
                <a:latin typeface="Lucida Console" pitchFamily="49" charset="0"/>
              </a:rPr>
              <a:t>bold</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p:txBody>
      </p:sp>
      <p:sp>
        <p:nvSpPr>
          <p:cNvPr id="19968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Picture 1" descr="cpphtp9_16_STL_PT2_Page_6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pitchFamily="34" charset="0"/>
              </a:rPr>
              <a:t>16.6  </a:t>
            </a:r>
            <a:r>
              <a:rPr lang="en-US" dirty="0" smtClean="0">
                <a:solidFill>
                  <a:srgbClr val="3380E6"/>
                </a:solidFill>
                <a:latin typeface="Arial" pitchFamily="34" charset="0"/>
              </a:rPr>
              <a:t>Standard Library Algorithm Summary (cont.)</a:t>
            </a:r>
          </a:p>
        </p:txBody>
      </p:sp>
      <p:sp>
        <p:nvSpPr>
          <p:cNvPr id="161795"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Nonmodifying Sequence Algorithms</a:t>
            </a:r>
          </a:p>
          <a:p>
            <a:pPr marL="365760" indent="-256032" fontAlgn="auto">
              <a:spcAft>
                <a:spcPts val="0"/>
              </a:spcAft>
              <a:buFont typeface="Wingdings 3"/>
              <a:buChar char=""/>
              <a:defRPr/>
            </a:pPr>
            <a:r>
              <a:rPr lang="en-US" dirty="0">
                <a:solidFill>
                  <a:srgbClr val="000000"/>
                </a:solidFill>
                <a:latin typeface="Times New Roman" pitchFamily="18" charset="0"/>
              </a:rPr>
              <a:t>Figure 16.18 shows the </a:t>
            </a:r>
            <a:r>
              <a:rPr lang="en-US" dirty="0">
                <a:solidFill>
                  <a:srgbClr val="0000FF"/>
                </a:solidFill>
                <a:latin typeface="Times New Roman" pitchFamily="18" charset="0"/>
              </a:rPr>
              <a:t>nonmodifying sequence algorithms</a:t>
            </a:r>
            <a:r>
              <a:rPr lang="en-US" dirty="0">
                <a:solidFill>
                  <a:srgbClr val="000000"/>
                </a:solidFill>
                <a:latin typeface="Times New Roman" pitchFamily="18" charset="0"/>
              </a:rPr>
              <a:t>—i.e., algorithms that do </a:t>
            </a:r>
            <a:r>
              <a:rPr lang="en-US" i="1" dirty="0">
                <a:solidFill>
                  <a:srgbClr val="000000"/>
                </a:solidFill>
                <a:latin typeface="Times New Roman" pitchFamily="18" charset="0"/>
              </a:rPr>
              <a:t>not</a:t>
            </a:r>
            <a:r>
              <a:rPr lang="en-US" dirty="0">
                <a:solidFill>
                  <a:srgbClr val="000000"/>
                </a:solidFill>
                <a:latin typeface="Times New Roman" pitchFamily="18" charset="0"/>
              </a:rPr>
              <a:t> modify the containers they operate on.</a:t>
            </a:r>
            <a:endParaRPr lang="en-US" dirty="0" smtClean="0">
              <a:solidFill>
                <a:srgbClr val="000000"/>
              </a:solidFill>
              <a:latin typeface="Times New Roman" pitchFamily="18" charset="0"/>
            </a:endParaRPr>
          </a:p>
        </p:txBody>
      </p:sp>
      <p:sp>
        <p:nvSpPr>
          <p:cNvPr id="20173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1" descr="cpphtp9_16_STL_PT2_Page_6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cpphtp9_16_STL_PT2_Page_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pitchFamily="34" charset="0"/>
              </a:rPr>
              <a:t>16.6  </a:t>
            </a:r>
            <a:r>
              <a:rPr lang="en-US" dirty="0" smtClean="0">
                <a:solidFill>
                  <a:srgbClr val="3380E6"/>
                </a:solidFill>
                <a:latin typeface="Arial" pitchFamily="34" charset="0"/>
              </a:rPr>
              <a:t>Standard Library Algorithm Summary (cont.)</a:t>
            </a:r>
          </a:p>
        </p:txBody>
      </p:sp>
      <p:sp>
        <p:nvSpPr>
          <p:cNvPr id="161795"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Sorting and Related Algorithms</a:t>
            </a:r>
          </a:p>
          <a:p>
            <a:pPr marL="365760" indent="-256032" fontAlgn="auto">
              <a:spcAft>
                <a:spcPts val="0"/>
              </a:spcAft>
              <a:buFont typeface="Wingdings 3"/>
              <a:buChar char=""/>
              <a:defRPr/>
            </a:pPr>
            <a:r>
              <a:rPr lang="en-US" dirty="0">
                <a:solidFill>
                  <a:srgbClr val="000000"/>
                </a:solidFill>
                <a:latin typeface="Times New Roman" pitchFamily="18" charset="0"/>
              </a:rPr>
              <a:t>Figure 16.19 shows the </a:t>
            </a:r>
            <a:r>
              <a:rPr lang="en-US" i="1" dirty="0">
                <a:solidFill>
                  <a:srgbClr val="000000"/>
                </a:solidFill>
                <a:latin typeface="Times New Roman" pitchFamily="18" charset="0"/>
              </a:rPr>
              <a:t>sorting and related algorithms</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p:txBody>
      </p:sp>
      <p:sp>
        <p:nvSpPr>
          <p:cNvPr id="20378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1" descr="cpphtp9_16_STL_PT2_Page_6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pitchFamily="34" charset="0"/>
              </a:rPr>
              <a:t>16.6  </a:t>
            </a:r>
            <a:r>
              <a:rPr lang="en-US" dirty="0" smtClean="0">
                <a:solidFill>
                  <a:srgbClr val="3380E6"/>
                </a:solidFill>
                <a:latin typeface="Arial" pitchFamily="34" charset="0"/>
              </a:rPr>
              <a:t>Standard Library Algorithm Summary (cont.)</a:t>
            </a:r>
          </a:p>
        </p:txBody>
      </p:sp>
      <p:sp>
        <p:nvSpPr>
          <p:cNvPr id="161795"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Numerical Algorithms </a:t>
            </a:r>
          </a:p>
          <a:p>
            <a:pPr marL="365760" indent="-256032" fontAlgn="auto">
              <a:spcAft>
                <a:spcPts val="0"/>
              </a:spcAft>
              <a:buFont typeface="Wingdings 3"/>
              <a:buChar char=""/>
              <a:defRPr/>
            </a:pPr>
            <a:r>
              <a:rPr lang="en-US" dirty="0">
                <a:solidFill>
                  <a:srgbClr val="000000"/>
                </a:solidFill>
                <a:latin typeface="Times New Roman" pitchFamily="18" charset="0"/>
              </a:rPr>
              <a:t>Figure 16.20 shows the numerical algorithms of the header </a:t>
            </a:r>
            <a:r>
              <a:rPr lang="en-US" dirty="0">
                <a:solidFill>
                  <a:srgbClr val="0000FF"/>
                </a:solidFill>
                <a:latin typeface="Lucida Console" pitchFamily="49" charset="0"/>
              </a:rPr>
              <a:t>&lt;numeric&gt;</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p:txBody>
      </p:sp>
      <p:sp>
        <p:nvSpPr>
          <p:cNvPr id="20582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1" descr="cpphtp9_16_STL_PT2_Page_6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pphtp9_16_STL_PT2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16.3.1 </a:t>
            </a:r>
            <a:r>
              <a:rPr lang="en-US" dirty="0" smtClean="0">
                <a:solidFill>
                  <a:srgbClr val="33B38C"/>
                </a:solidFill>
                <a:latin typeface="Lucida Console"/>
              </a:rPr>
              <a:t>fill</a:t>
            </a:r>
            <a:r>
              <a:rPr lang="en-US" dirty="0" smtClean="0">
                <a:solidFill>
                  <a:srgbClr val="33B38C"/>
                </a:solidFill>
                <a:latin typeface="Goudy Sans Medium"/>
              </a:rPr>
              <a:t>,</a:t>
            </a:r>
            <a:r>
              <a:rPr lang="en-US" dirty="0" smtClean="0">
                <a:solidFill>
                  <a:srgbClr val="33B38C"/>
                </a:solidFill>
                <a:latin typeface="Lucida Console"/>
              </a:rPr>
              <a:t> fill_n</a:t>
            </a:r>
            <a:r>
              <a:rPr lang="en-US" dirty="0" smtClean="0">
                <a:solidFill>
                  <a:srgbClr val="33B38C"/>
                </a:solidFill>
                <a:latin typeface="Goudy Sans Medium"/>
              </a:rPr>
              <a:t>,</a:t>
            </a:r>
            <a:r>
              <a:rPr lang="en-US" dirty="0" smtClean="0">
                <a:solidFill>
                  <a:srgbClr val="33B38C"/>
                </a:solidFill>
                <a:latin typeface="Lucida Console"/>
              </a:rPr>
              <a:t> generate</a:t>
            </a:r>
            <a:r>
              <a:rPr lang="en-US" dirty="0" smtClean="0">
                <a:solidFill>
                  <a:srgbClr val="33B38C"/>
                </a:solidFill>
                <a:latin typeface="Goudy Sans Medium"/>
              </a:rPr>
              <a:t> and </a:t>
            </a:r>
            <a:r>
              <a:rPr lang="en-US" dirty="0" smtClean="0">
                <a:solidFill>
                  <a:srgbClr val="33B38C"/>
                </a:solidFill>
                <a:latin typeface="Lucida Console"/>
              </a:rPr>
              <a:t>generate_n</a:t>
            </a:r>
            <a:r>
              <a:rPr lang="en-US" dirty="0" smtClean="0">
                <a:solidFill>
                  <a:srgbClr val="33B38C"/>
                </a:solidFill>
                <a:latin typeface="Goudy Sans Medium"/>
              </a:rPr>
              <a:t> (Cont.) </a:t>
            </a:r>
          </a:p>
        </p:txBody>
      </p:sp>
      <p:sp>
        <p:nvSpPr>
          <p:cNvPr id="12291"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fill</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13 defines a 10-element </a:t>
            </a:r>
            <a:r>
              <a:rPr lang="en-US" sz="2500" dirty="0" smtClean="0">
                <a:solidFill>
                  <a:srgbClr val="000000"/>
                </a:solidFill>
                <a:latin typeface="Lucida Console" pitchFamily="49" charset="0"/>
              </a:rPr>
              <a:t>array</a:t>
            </a:r>
            <a:r>
              <a:rPr lang="en-US" sz="2500" dirty="0" smtClean="0">
                <a:solidFill>
                  <a:srgbClr val="000000"/>
                </a:solidFill>
                <a:latin typeface="Times New Roman" pitchFamily="18" charset="0"/>
                <a:cs typeface="Times New Roman" pitchFamily="18" charset="0"/>
              </a:rPr>
              <a:t> </a:t>
            </a:r>
            <a:r>
              <a:rPr lang="en-US" sz="2500" dirty="0" smtClean="0">
                <a:solidFill>
                  <a:srgbClr val="000000"/>
                </a:solidFill>
                <a:latin typeface="Times New Roman" pitchFamily="18" charset="0"/>
              </a:rPr>
              <a:t>of </a:t>
            </a:r>
            <a:r>
              <a:rPr lang="en-US" sz="2500" dirty="0" smtClean="0">
                <a:solidFill>
                  <a:srgbClr val="000000"/>
                </a:solidFill>
                <a:latin typeface="Lucida Console" pitchFamily="49" charset="0"/>
              </a:rPr>
              <a:t>char</a:t>
            </a:r>
            <a:r>
              <a:rPr lang="en-US" sz="2500" dirty="0" smtClean="0">
                <a:solidFill>
                  <a:srgbClr val="000000"/>
                </a:solidFill>
                <a:latin typeface="Times New Roman" pitchFamily="18" charset="0"/>
              </a:rPr>
              <a:t> values.</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15 uses the </a:t>
            </a:r>
            <a:r>
              <a:rPr lang="en-US" sz="2500" dirty="0" smtClean="0">
                <a:solidFill>
                  <a:srgbClr val="000000"/>
                </a:solidFill>
                <a:latin typeface="Lucida Console" pitchFamily="49" charset="0"/>
              </a:rPr>
              <a:t>fill</a:t>
            </a:r>
            <a:r>
              <a:rPr lang="en-US" sz="2500" dirty="0" smtClean="0">
                <a:solidFill>
                  <a:srgbClr val="000000"/>
                </a:solidFill>
                <a:latin typeface="Times New Roman" pitchFamily="18" charset="0"/>
              </a:rPr>
              <a:t> algorithm to place the character </a:t>
            </a:r>
            <a:r>
              <a:rPr lang="en-US" sz="2500" dirty="0" smtClean="0">
                <a:solidFill>
                  <a:srgbClr val="000000"/>
                </a:solidFill>
                <a:latin typeface="Lucida Console" pitchFamily="49" charset="0"/>
              </a:rPr>
              <a:t>'5'</a:t>
            </a:r>
            <a:r>
              <a:rPr lang="en-US" sz="2500" dirty="0" smtClean="0">
                <a:solidFill>
                  <a:srgbClr val="000000"/>
                </a:solidFill>
                <a:latin typeface="Times New Roman" pitchFamily="18" charset="0"/>
              </a:rPr>
              <a:t> in every element of </a:t>
            </a:r>
            <a:r>
              <a:rPr lang="en-US" sz="2500" dirty="0" smtClean="0">
                <a:solidFill>
                  <a:srgbClr val="000000"/>
                </a:solidFill>
                <a:latin typeface="Lucida Console" pitchFamily="49" charset="0"/>
              </a:rPr>
              <a:t>chars</a:t>
            </a:r>
            <a:r>
              <a:rPr lang="en-US" sz="2500" dirty="0" smtClean="0">
                <a:solidFill>
                  <a:srgbClr val="000000"/>
                </a:solidFill>
                <a:latin typeface="Times New Roman" pitchFamily="18" charset="0"/>
              </a:rPr>
              <a:t> from </a:t>
            </a:r>
            <a:r>
              <a:rPr lang="en-US" sz="2500" dirty="0" smtClean="0">
                <a:solidFill>
                  <a:srgbClr val="000000"/>
                </a:solidFill>
                <a:latin typeface="Lucida Console" pitchFamily="49" charset="0"/>
              </a:rPr>
              <a:t>chars.begin()</a:t>
            </a:r>
            <a:r>
              <a:rPr lang="en-US" sz="2500" dirty="0" smtClean="0">
                <a:solidFill>
                  <a:srgbClr val="000000"/>
                </a:solidFill>
                <a:latin typeface="Times New Roman" pitchFamily="18" charset="0"/>
              </a:rPr>
              <a:t> up to, but not including, </a:t>
            </a:r>
            <a:r>
              <a:rPr lang="en-US" sz="2500" dirty="0" smtClean="0">
                <a:solidFill>
                  <a:srgbClr val="000000"/>
                </a:solidFill>
                <a:latin typeface="Lucida Console" pitchFamily="49" charset="0"/>
              </a:rPr>
              <a:t>chars.end()</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iterators supplied as the first and second argument must be at least </a:t>
            </a:r>
            <a:r>
              <a:rPr lang="en-US" sz="2500" i="1" dirty="0" smtClean="0">
                <a:solidFill>
                  <a:srgbClr val="000000"/>
                </a:solidFill>
                <a:latin typeface="Times New Roman" pitchFamily="18" charset="0"/>
              </a:rPr>
              <a:t>forward iterators </a:t>
            </a:r>
            <a:r>
              <a:rPr lang="en-US" sz="2500" dirty="0" smtClean="0">
                <a:solidFill>
                  <a:srgbClr val="000000"/>
                </a:solidFill>
                <a:latin typeface="Times New Roman" pitchFamily="18" charset="0"/>
              </a:rPr>
              <a:t>(i.e., they can be used for both input from a container and output to a container in the forward direction).</a:t>
            </a:r>
          </a:p>
        </p:txBody>
      </p:sp>
      <p:sp>
        <p:nvSpPr>
          <p:cNvPr id="297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16.3.1 </a:t>
            </a:r>
            <a:r>
              <a:rPr lang="en-US" dirty="0" smtClean="0">
                <a:solidFill>
                  <a:srgbClr val="33B38C"/>
                </a:solidFill>
                <a:latin typeface="Lucida Console"/>
              </a:rPr>
              <a:t>fill</a:t>
            </a:r>
            <a:r>
              <a:rPr lang="en-US" dirty="0" smtClean="0">
                <a:solidFill>
                  <a:srgbClr val="33B38C"/>
                </a:solidFill>
                <a:latin typeface="Goudy Sans Medium"/>
              </a:rPr>
              <a:t>,</a:t>
            </a:r>
            <a:r>
              <a:rPr lang="en-US" dirty="0" smtClean="0">
                <a:solidFill>
                  <a:srgbClr val="33B38C"/>
                </a:solidFill>
                <a:latin typeface="Lucida Console"/>
              </a:rPr>
              <a:t> fill_n</a:t>
            </a:r>
            <a:r>
              <a:rPr lang="en-US" dirty="0" smtClean="0">
                <a:solidFill>
                  <a:srgbClr val="33B38C"/>
                </a:solidFill>
                <a:latin typeface="Goudy Sans Medium"/>
              </a:rPr>
              <a:t>,</a:t>
            </a:r>
            <a:r>
              <a:rPr lang="en-US" dirty="0" smtClean="0">
                <a:solidFill>
                  <a:srgbClr val="33B38C"/>
                </a:solidFill>
                <a:latin typeface="Lucida Console"/>
              </a:rPr>
              <a:t> generate</a:t>
            </a:r>
            <a:r>
              <a:rPr lang="en-US" dirty="0" smtClean="0">
                <a:solidFill>
                  <a:srgbClr val="33B38C"/>
                </a:solidFill>
                <a:latin typeface="Goudy Sans Medium"/>
              </a:rPr>
              <a:t> and </a:t>
            </a:r>
            <a:r>
              <a:rPr lang="en-US" dirty="0" smtClean="0">
                <a:solidFill>
                  <a:srgbClr val="33B38C"/>
                </a:solidFill>
                <a:latin typeface="Lucida Console"/>
              </a:rPr>
              <a:t>generate_n</a:t>
            </a:r>
            <a:r>
              <a:rPr lang="en-US" dirty="0" smtClean="0">
                <a:solidFill>
                  <a:srgbClr val="33B38C"/>
                </a:solidFill>
                <a:latin typeface="Goudy Sans Medium"/>
              </a:rPr>
              <a:t> (Cont.) </a:t>
            </a:r>
          </a:p>
        </p:txBody>
      </p:sp>
      <p:sp>
        <p:nvSpPr>
          <p:cNvPr id="13315"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800" b="1" i="1" dirty="0">
                <a:solidFill>
                  <a:srgbClr val="000000"/>
                </a:solidFill>
                <a:latin typeface="Lucida Console" pitchFamily="49" charset="0"/>
              </a:rPr>
              <a:t>fill_n</a:t>
            </a:r>
            <a:r>
              <a:rPr lang="en-US" sz="2800" b="1" i="1" dirty="0">
                <a:solidFill>
                  <a:srgbClr val="000000"/>
                </a:solidFill>
                <a:latin typeface="Times New Roman" pitchFamily="18" charset="0"/>
              </a:rPr>
              <a:t> Algorithm</a:t>
            </a:r>
            <a:endParaRPr lang="en-US" sz="2800" b="1" i="1"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800" dirty="0" smtClean="0">
                <a:solidFill>
                  <a:srgbClr val="000000"/>
                </a:solidFill>
                <a:latin typeface="Times New Roman" pitchFamily="18" charset="0"/>
              </a:rPr>
              <a:t>Line </a:t>
            </a:r>
            <a:r>
              <a:rPr lang="en-US" sz="2800" dirty="0">
                <a:solidFill>
                  <a:srgbClr val="000000"/>
                </a:solidFill>
                <a:latin typeface="Times New Roman" pitchFamily="18" charset="0"/>
              </a:rPr>
              <a:t>21 uses </a:t>
            </a:r>
            <a:r>
              <a:rPr lang="en-US" sz="2800" dirty="0" smtClean="0">
                <a:solidFill>
                  <a:srgbClr val="000000"/>
                </a:solidFill>
                <a:latin typeface="Times New Roman" pitchFamily="18" charset="0"/>
              </a:rPr>
              <a:t>the </a:t>
            </a:r>
            <a:r>
              <a:rPr lang="en-US" sz="2800" dirty="0" smtClean="0">
                <a:solidFill>
                  <a:srgbClr val="000000"/>
                </a:solidFill>
                <a:latin typeface="Lucida Console" pitchFamily="49" charset="0"/>
              </a:rPr>
              <a:t>fill_n</a:t>
            </a:r>
            <a:r>
              <a:rPr lang="en-US" sz="2800" dirty="0" smtClean="0">
                <a:solidFill>
                  <a:srgbClr val="000000"/>
                </a:solidFill>
                <a:latin typeface="Times New Roman" pitchFamily="18" charset="0"/>
              </a:rPr>
              <a:t> algorithm to </a:t>
            </a:r>
            <a:r>
              <a:rPr lang="en-US" sz="2800" dirty="0">
                <a:solidFill>
                  <a:srgbClr val="000000"/>
                </a:solidFill>
                <a:latin typeface="Times New Roman" pitchFamily="18" charset="0"/>
              </a:rPr>
              <a:t>place the character </a:t>
            </a:r>
            <a:r>
              <a:rPr lang="en-US" sz="2800" dirty="0">
                <a:solidFill>
                  <a:srgbClr val="000000"/>
                </a:solidFill>
                <a:latin typeface="Lucida Console" pitchFamily="49" charset="0"/>
              </a:rPr>
              <a:t>'A'</a:t>
            </a:r>
            <a:r>
              <a:rPr lang="en-US" sz="2800" dirty="0">
                <a:solidFill>
                  <a:srgbClr val="000000"/>
                </a:solidFill>
                <a:latin typeface="Times New Roman" pitchFamily="18" charset="0"/>
              </a:rPr>
              <a:t> in the first five elements of </a:t>
            </a:r>
            <a:r>
              <a:rPr lang="en-US" sz="2800" dirty="0">
                <a:solidFill>
                  <a:srgbClr val="000000"/>
                </a:solidFill>
                <a:latin typeface="Lucida Console" pitchFamily="49" charset="0"/>
              </a:rPr>
              <a:t>vector</a:t>
            </a:r>
            <a:r>
              <a:rPr lang="en-US" sz="2800" dirty="0">
                <a:solidFill>
                  <a:srgbClr val="000000"/>
                </a:solidFill>
                <a:latin typeface="Times New Roman" pitchFamily="18" charset="0"/>
              </a:rPr>
              <a:t> </a:t>
            </a:r>
            <a:r>
              <a:rPr lang="en-US" sz="2800" dirty="0">
                <a:solidFill>
                  <a:srgbClr val="000000"/>
                </a:solidFill>
                <a:latin typeface="Lucida Console" pitchFamily="49" charset="0"/>
              </a:rPr>
              <a:t>chars</a:t>
            </a:r>
            <a:r>
              <a:rPr lang="en-US" sz="2800" dirty="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The iterator supplied as the first argument must be at least an output iterator (i.e., it can be used to write into a container in the </a:t>
            </a:r>
            <a:r>
              <a:rPr lang="en-US" i="1" dirty="0" smtClean="0">
                <a:solidFill>
                  <a:srgbClr val="000000"/>
                </a:solidFill>
                <a:latin typeface="Times New Roman" pitchFamily="18" charset="0"/>
              </a:rPr>
              <a:t>forward</a:t>
            </a:r>
            <a:r>
              <a:rPr lang="en-US" dirty="0" smtClean="0">
                <a:solidFill>
                  <a:srgbClr val="000000"/>
                </a:solidFill>
                <a:latin typeface="Times New Roman" pitchFamily="18" charset="0"/>
              </a:rPr>
              <a:t> direction).</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The second argument specifies the number of elements to fill.</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The third argument specifies the value to place in each element.</a:t>
            </a:r>
          </a:p>
        </p:txBody>
      </p:sp>
      <p:sp>
        <p:nvSpPr>
          <p:cNvPr id="307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16.3.1 </a:t>
            </a:r>
            <a:r>
              <a:rPr lang="en-US" dirty="0" smtClean="0">
                <a:solidFill>
                  <a:srgbClr val="33B38C"/>
                </a:solidFill>
                <a:latin typeface="Lucida Console"/>
              </a:rPr>
              <a:t>fill</a:t>
            </a:r>
            <a:r>
              <a:rPr lang="en-US" dirty="0" smtClean="0">
                <a:solidFill>
                  <a:srgbClr val="33B38C"/>
                </a:solidFill>
                <a:latin typeface="Goudy Sans Medium"/>
              </a:rPr>
              <a:t>,</a:t>
            </a:r>
            <a:r>
              <a:rPr lang="en-US" dirty="0" smtClean="0">
                <a:solidFill>
                  <a:srgbClr val="33B38C"/>
                </a:solidFill>
                <a:latin typeface="Lucida Console"/>
              </a:rPr>
              <a:t> fill_n</a:t>
            </a:r>
            <a:r>
              <a:rPr lang="en-US" dirty="0" smtClean="0">
                <a:solidFill>
                  <a:srgbClr val="33B38C"/>
                </a:solidFill>
                <a:latin typeface="Goudy Sans Medium"/>
              </a:rPr>
              <a:t>,</a:t>
            </a:r>
            <a:r>
              <a:rPr lang="en-US" dirty="0" smtClean="0">
                <a:solidFill>
                  <a:srgbClr val="33B38C"/>
                </a:solidFill>
                <a:latin typeface="Lucida Console"/>
              </a:rPr>
              <a:t> generate</a:t>
            </a:r>
            <a:r>
              <a:rPr lang="en-US" dirty="0" smtClean="0">
                <a:solidFill>
                  <a:srgbClr val="33B38C"/>
                </a:solidFill>
                <a:latin typeface="Goudy Sans Medium"/>
              </a:rPr>
              <a:t> and </a:t>
            </a:r>
            <a:r>
              <a:rPr lang="en-US" dirty="0" smtClean="0">
                <a:solidFill>
                  <a:srgbClr val="33B38C"/>
                </a:solidFill>
                <a:latin typeface="Lucida Console"/>
              </a:rPr>
              <a:t>generate_n</a:t>
            </a:r>
            <a:r>
              <a:rPr lang="en-US" dirty="0" smtClean="0">
                <a:solidFill>
                  <a:srgbClr val="33B38C"/>
                </a:solidFill>
                <a:latin typeface="Goudy Sans Medium"/>
              </a:rPr>
              <a:t> (Cont.) </a:t>
            </a:r>
          </a:p>
        </p:txBody>
      </p:sp>
      <p:sp>
        <p:nvSpPr>
          <p:cNvPr id="14339"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400" b="1" i="1" dirty="0">
                <a:solidFill>
                  <a:srgbClr val="000000"/>
                </a:solidFill>
                <a:latin typeface="Lucida Console" pitchFamily="49" charset="0"/>
              </a:rPr>
              <a:t>generate</a:t>
            </a:r>
            <a:r>
              <a:rPr lang="en-US" sz="24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400" dirty="0" smtClean="0">
                <a:solidFill>
                  <a:srgbClr val="000000"/>
                </a:solidFill>
                <a:latin typeface="Times New Roman" pitchFamily="18" charset="0"/>
              </a:rPr>
              <a:t>Line </a:t>
            </a:r>
            <a:r>
              <a:rPr lang="en-US" sz="2400" dirty="0">
                <a:solidFill>
                  <a:srgbClr val="000000"/>
                </a:solidFill>
                <a:latin typeface="Times New Roman" pitchFamily="18" charset="0"/>
              </a:rPr>
              <a:t>27 uses </a:t>
            </a:r>
            <a:r>
              <a:rPr lang="en-US" sz="2400" dirty="0" smtClean="0">
                <a:solidFill>
                  <a:srgbClr val="000000"/>
                </a:solidFill>
                <a:latin typeface="Times New Roman" pitchFamily="18" charset="0"/>
              </a:rPr>
              <a:t>the </a:t>
            </a:r>
            <a:r>
              <a:rPr lang="en-US" sz="2400" dirty="0" smtClean="0">
                <a:solidFill>
                  <a:srgbClr val="000000"/>
                </a:solidFill>
                <a:latin typeface="Lucida Console" pitchFamily="49" charset="0"/>
              </a:rPr>
              <a:t>generate</a:t>
            </a:r>
            <a:r>
              <a:rPr lang="en-US" sz="2400" dirty="0" smtClean="0">
                <a:solidFill>
                  <a:srgbClr val="000000"/>
                </a:solidFill>
                <a:latin typeface="Times New Roman" pitchFamily="18" charset="0"/>
              </a:rPr>
              <a:t> algorithm to </a:t>
            </a:r>
            <a:r>
              <a:rPr lang="en-US" sz="2400" dirty="0">
                <a:solidFill>
                  <a:srgbClr val="000000"/>
                </a:solidFill>
                <a:latin typeface="Times New Roman" pitchFamily="18" charset="0"/>
              </a:rPr>
              <a:t>place the result of a call to </a:t>
            </a:r>
            <a:r>
              <a:rPr lang="en-US" sz="2400" i="1" dirty="0">
                <a:solidFill>
                  <a:srgbClr val="000000"/>
                </a:solidFill>
                <a:latin typeface="Times New Roman" pitchFamily="18" charset="0"/>
              </a:rPr>
              <a:t>generator function </a:t>
            </a:r>
            <a:r>
              <a:rPr lang="en-US" sz="2400" dirty="0">
                <a:solidFill>
                  <a:srgbClr val="000000"/>
                </a:solidFill>
                <a:latin typeface="Lucida Console" pitchFamily="49" charset="0"/>
              </a:rPr>
              <a:t>next-Letter</a:t>
            </a:r>
            <a:r>
              <a:rPr lang="en-US" sz="2400" dirty="0">
                <a:solidFill>
                  <a:srgbClr val="000000"/>
                </a:solidFill>
                <a:latin typeface="Times New Roman" pitchFamily="18" charset="0"/>
              </a:rPr>
              <a:t> in every element of </a:t>
            </a:r>
            <a:r>
              <a:rPr lang="en-US" sz="2400" dirty="0">
                <a:solidFill>
                  <a:srgbClr val="000000"/>
                </a:solidFill>
                <a:latin typeface="Lucida Console" pitchFamily="49" charset="0"/>
              </a:rPr>
              <a:t>vector</a:t>
            </a:r>
            <a:r>
              <a:rPr lang="en-US" sz="2400" dirty="0">
                <a:solidFill>
                  <a:srgbClr val="000000"/>
                </a:solidFill>
                <a:latin typeface="Times New Roman" pitchFamily="18" charset="0"/>
              </a:rPr>
              <a:t> </a:t>
            </a:r>
            <a:r>
              <a:rPr lang="en-US" sz="2400" dirty="0">
                <a:solidFill>
                  <a:srgbClr val="000000"/>
                </a:solidFill>
                <a:latin typeface="Lucida Console" pitchFamily="49" charset="0"/>
              </a:rPr>
              <a:t>chars</a:t>
            </a:r>
            <a:r>
              <a:rPr lang="en-US" sz="2400" dirty="0">
                <a:solidFill>
                  <a:srgbClr val="000000"/>
                </a:solidFill>
                <a:latin typeface="Times New Roman" pitchFamily="18" charset="0"/>
              </a:rPr>
              <a:t> from </a:t>
            </a:r>
            <a:r>
              <a:rPr lang="en-US" sz="2400" dirty="0">
                <a:solidFill>
                  <a:srgbClr val="000000"/>
                </a:solidFill>
                <a:latin typeface="Lucida Console" pitchFamily="49" charset="0"/>
              </a:rPr>
              <a:t>chars.begin()</a:t>
            </a:r>
            <a:r>
              <a:rPr lang="en-US" sz="2400" dirty="0">
                <a:solidFill>
                  <a:srgbClr val="000000"/>
                </a:solidFill>
                <a:latin typeface="Times New Roman" pitchFamily="18" charset="0"/>
              </a:rPr>
              <a:t> up to, but not including, </a:t>
            </a:r>
            <a:r>
              <a:rPr lang="en-US" sz="2400" dirty="0">
                <a:solidFill>
                  <a:srgbClr val="000000"/>
                </a:solidFill>
                <a:latin typeface="Lucida Console" pitchFamily="49" charset="0"/>
              </a:rPr>
              <a:t>chars.end()</a:t>
            </a:r>
            <a:r>
              <a:rPr lang="en-US" sz="2400" dirty="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iterators supplied as the first and second arguments must be at least </a:t>
            </a:r>
            <a:r>
              <a:rPr lang="en-US" sz="2500" i="1" dirty="0" smtClean="0">
                <a:solidFill>
                  <a:srgbClr val="000000"/>
                </a:solidFill>
                <a:latin typeface="Times New Roman" pitchFamily="18" charset="0"/>
              </a:rPr>
              <a:t>forward iterators</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Function </a:t>
            </a:r>
            <a:r>
              <a:rPr lang="en-US" sz="2500" dirty="0" smtClean="0">
                <a:solidFill>
                  <a:srgbClr val="000000"/>
                </a:solidFill>
                <a:latin typeface="Lucida Console" pitchFamily="49" charset="0"/>
              </a:rPr>
              <a:t>nextLetter</a:t>
            </a:r>
            <a:r>
              <a:rPr lang="en-US" sz="2500" dirty="0" smtClean="0">
                <a:solidFill>
                  <a:srgbClr val="000000"/>
                </a:solidFill>
                <a:latin typeface="Times New Roman" pitchFamily="18" charset="0"/>
              </a:rPr>
              <a:t> (lines 42–46) begins with the character </a:t>
            </a:r>
            <a:r>
              <a:rPr lang="en-US" sz="2500" dirty="0" smtClean="0">
                <a:solidFill>
                  <a:srgbClr val="000000"/>
                </a:solidFill>
                <a:latin typeface="Lucida Console" pitchFamily="49" charset="0"/>
              </a:rPr>
              <a:t>'A'</a:t>
            </a:r>
            <a:r>
              <a:rPr lang="en-US" sz="2500" dirty="0" smtClean="0">
                <a:solidFill>
                  <a:srgbClr val="000000"/>
                </a:solidFill>
                <a:latin typeface="Times New Roman" pitchFamily="18" charset="0"/>
              </a:rPr>
              <a:t> maintained in a </a:t>
            </a:r>
            <a:r>
              <a:rPr lang="en-US" sz="2500" dirty="0" smtClean="0">
                <a:solidFill>
                  <a:srgbClr val="000000"/>
                </a:solidFill>
                <a:latin typeface="Lucida Console" pitchFamily="49" charset="0"/>
              </a:rPr>
              <a:t>static</a:t>
            </a:r>
            <a:r>
              <a:rPr lang="en-US" sz="2500" dirty="0" smtClean="0">
                <a:solidFill>
                  <a:srgbClr val="000000"/>
                </a:solidFill>
                <a:latin typeface="Times New Roman" pitchFamily="18" charset="0"/>
              </a:rPr>
              <a:t> local variable.</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statement in line 45 postincrements the value of </a:t>
            </a:r>
            <a:r>
              <a:rPr lang="en-US" sz="2500" dirty="0" smtClean="0">
                <a:solidFill>
                  <a:srgbClr val="000000"/>
                </a:solidFill>
                <a:latin typeface="Lucida Console" pitchFamily="49" charset="0"/>
              </a:rPr>
              <a:t>letter</a:t>
            </a:r>
            <a:r>
              <a:rPr lang="en-US" sz="2500" dirty="0" smtClean="0">
                <a:solidFill>
                  <a:srgbClr val="000000"/>
                </a:solidFill>
                <a:latin typeface="Times New Roman" pitchFamily="18" charset="0"/>
              </a:rPr>
              <a:t> and returns the old value of </a:t>
            </a:r>
            <a:r>
              <a:rPr lang="en-US" sz="2500" dirty="0" smtClean="0">
                <a:solidFill>
                  <a:srgbClr val="000000"/>
                </a:solidFill>
                <a:latin typeface="Lucida Console" pitchFamily="49" charset="0"/>
              </a:rPr>
              <a:t>letter</a:t>
            </a:r>
            <a:r>
              <a:rPr lang="en-US" sz="2500" dirty="0" smtClean="0">
                <a:solidFill>
                  <a:srgbClr val="000000"/>
                </a:solidFill>
                <a:latin typeface="Times New Roman" pitchFamily="18" charset="0"/>
              </a:rPr>
              <a:t> each time </a:t>
            </a:r>
            <a:r>
              <a:rPr lang="en-US" sz="2500" dirty="0" smtClean="0">
                <a:solidFill>
                  <a:srgbClr val="000000"/>
                </a:solidFill>
                <a:latin typeface="Lucida Console" pitchFamily="49" charset="0"/>
              </a:rPr>
              <a:t>next-Letter</a:t>
            </a:r>
            <a:r>
              <a:rPr lang="en-US" sz="2500" dirty="0" smtClean="0">
                <a:solidFill>
                  <a:srgbClr val="000000"/>
                </a:solidFill>
                <a:latin typeface="Times New Roman" pitchFamily="18" charset="0"/>
              </a:rPr>
              <a:t> is called.</a:t>
            </a:r>
          </a:p>
        </p:txBody>
      </p:sp>
      <p:sp>
        <p:nvSpPr>
          <p:cNvPr id="3174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16.3.1 </a:t>
            </a:r>
            <a:r>
              <a:rPr lang="en-US" dirty="0" smtClean="0">
                <a:solidFill>
                  <a:srgbClr val="33B38C"/>
                </a:solidFill>
                <a:latin typeface="Lucida Console"/>
              </a:rPr>
              <a:t>fill</a:t>
            </a:r>
            <a:r>
              <a:rPr lang="en-US" dirty="0" smtClean="0">
                <a:solidFill>
                  <a:srgbClr val="33B38C"/>
                </a:solidFill>
                <a:latin typeface="Goudy Sans Medium"/>
              </a:rPr>
              <a:t>,</a:t>
            </a:r>
            <a:r>
              <a:rPr lang="en-US" dirty="0" smtClean="0">
                <a:solidFill>
                  <a:srgbClr val="33B38C"/>
                </a:solidFill>
                <a:latin typeface="Lucida Console"/>
              </a:rPr>
              <a:t> fill_n</a:t>
            </a:r>
            <a:r>
              <a:rPr lang="en-US" dirty="0" smtClean="0">
                <a:solidFill>
                  <a:srgbClr val="33B38C"/>
                </a:solidFill>
                <a:latin typeface="Goudy Sans Medium"/>
              </a:rPr>
              <a:t>,</a:t>
            </a:r>
            <a:r>
              <a:rPr lang="en-US" dirty="0" smtClean="0">
                <a:solidFill>
                  <a:srgbClr val="33B38C"/>
                </a:solidFill>
                <a:latin typeface="Lucida Console"/>
              </a:rPr>
              <a:t> generate</a:t>
            </a:r>
            <a:r>
              <a:rPr lang="en-US" dirty="0" smtClean="0">
                <a:solidFill>
                  <a:srgbClr val="33B38C"/>
                </a:solidFill>
                <a:latin typeface="Goudy Sans Medium"/>
              </a:rPr>
              <a:t> and </a:t>
            </a:r>
            <a:r>
              <a:rPr lang="en-US" dirty="0" smtClean="0">
                <a:solidFill>
                  <a:srgbClr val="33B38C"/>
                </a:solidFill>
                <a:latin typeface="Lucida Console"/>
              </a:rPr>
              <a:t>generate_n</a:t>
            </a:r>
            <a:r>
              <a:rPr lang="en-US" dirty="0" smtClean="0">
                <a:solidFill>
                  <a:srgbClr val="33B38C"/>
                </a:solidFill>
                <a:latin typeface="Goudy Sans Medium"/>
              </a:rPr>
              <a:t> (Cont.) </a:t>
            </a:r>
          </a:p>
        </p:txBody>
      </p:sp>
      <p:sp>
        <p:nvSpPr>
          <p:cNvPr id="14339"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400" b="1" i="1" dirty="0" smtClean="0">
                <a:solidFill>
                  <a:srgbClr val="000000"/>
                </a:solidFill>
                <a:latin typeface="Lucida Console" pitchFamily="49" charset="0"/>
              </a:rPr>
              <a:t>Generate_n</a:t>
            </a:r>
            <a:r>
              <a:rPr lang="en-US" sz="2400" b="1" i="1" dirty="0" smtClean="0">
                <a:solidFill>
                  <a:srgbClr val="000000"/>
                </a:solidFill>
                <a:latin typeface="Times New Roman" pitchFamily="18" charset="0"/>
              </a:rPr>
              <a:t> </a:t>
            </a:r>
            <a:r>
              <a:rPr lang="en-US" sz="2400" b="1" i="1" dirty="0">
                <a:solidFill>
                  <a:srgbClr val="000000"/>
                </a:solidFill>
                <a:latin typeface="Times New Roman" pitchFamily="18" charset="0"/>
              </a:rPr>
              <a:t>Algorithm</a:t>
            </a:r>
          </a:p>
          <a:p>
            <a:pPr marL="365760" indent="-256032" fontAlgn="auto">
              <a:lnSpc>
                <a:spcPct val="90000"/>
              </a:lnSpc>
              <a:spcAft>
                <a:spcPts val="0"/>
              </a:spcAft>
              <a:buFont typeface="Wingdings 3"/>
              <a:buChar char=""/>
              <a:defRPr/>
            </a:pPr>
            <a:r>
              <a:rPr lang="en-US" sz="2400" dirty="0">
                <a:solidFill>
                  <a:srgbClr val="000000"/>
                </a:solidFill>
                <a:latin typeface="Times New Roman" pitchFamily="18" charset="0"/>
              </a:rPr>
              <a:t>Line 33 uses </a:t>
            </a:r>
            <a:r>
              <a:rPr lang="en-US" sz="2400" dirty="0" smtClean="0">
                <a:solidFill>
                  <a:srgbClr val="000000"/>
                </a:solidFill>
                <a:latin typeface="Times New Roman" pitchFamily="18" charset="0"/>
              </a:rPr>
              <a:t>the </a:t>
            </a:r>
            <a:r>
              <a:rPr lang="en-US" sz="2400" dirty="0" smtClean="0">
                <a:solidFill>
                  <a:srgbClr val="000000"/>
                </a:solidFill>
                <a:latin typeface="Lucida Console" pitchFamily="49" charset="0"/>
              </a:rPr>
              <a:t>generate_n</a:t>
            </a:r>
            <a:r>
              <a:rPr lang="en-US" sz="2400" dirty="0" smtClean="0">
                <a:solidFill>
                  <a:srgbClr val="000000"/>
                </a:solidFill>
                <a:latin typeface="Times New Roman" pitchFamily="18" charset="0"/>
              </a:rPr>
              <a:t> algorithm to </a:t>
            </a:r>
            <a:r>
              <a:rPr lang="en-US" sz="2400" dirty="0">
                <a:solidFill>
                  <a:srgbClr val="000000"/>
                </a:solidFill>
                <a:latin typeface="Times New Roman" pitchFamily="18" charset="0"/>
              </a:rPr>
              <a:t>place the result of a call to generator function </a:t>
            </a:r>
            <a:r>
              <a:rPr lang="en-US" sz="2400" dirty="0">
                <a:solidFill>
                  <a:srgbClr val="000000"/>
                </a:solidFill>
                <a:latin typeface="Lucida Console" pitchFamily="49" charset="0"/>
              </a:rPr>
              <a:t>nextLetter</a:t>
            </a:r>
            <a:r>
              <a:rPr lang="en-US" sz="2400" dirty="0">
                <a:solidFill>
                  <a:srgbClr val="000000"/>
                </a:solidFill>
                <a:latin typeface="Times New Roman" pitchFamily="18" charset="0"/>
              </a:rPr>
              <a:t> in five elements of </a:t>
            </a:r>
            <a:r>
              <a:rPr lang="en-US" sz="2400" dirty="0">
                <a:solidFill>
                  <a:srgbClr val="000000"/>
                </a:solidFill>
                <a:latin typeface="Lucida Console" pitchFamily="49" charset="0"/>
              </a:rPr>
              <a:t>vector</a:t>
            </a:r>
            <a:r>
              <a:rPr lang="en-US" sz="2400" dirty="0">
                <a:solidFill>
                  <a:srgbClr val="000000"/>
                </a:solidFill>
                <a:latin typeface="Times New Roman" pitchFamily="18" charset="0"/>
              </a:rPr>
              <a:t> </a:t>
            </a:r>
            <a:r>
              <a:rPr lang="en-US" sz="2400" dirty="0">
                <a:solidFill>
                  <a:srgbClr val="000000"/>
                </a:solidFill>
                <a:latin typeface="Lucida Console" pitchFamily="49" charset="0"/>
              </a:rPr>
              <a:t>chars</a:t>
            </a:r>
            <a:r>
              <a:rPr lang="en-US" sz="2400" dirty="0">
                <a:solidFill>
                  <a:srgbClr val="000000"/>
                </a:solidFill>
                <a:latin typeface="Times New Roman" pitchFamily="18" charset="0"/>
              </a:rPr>
              <a:t>, starting from </a:t>
            </a:r>
            <a:r>
              <a:rPr lang="en-US" sz="2400" dirty="0">
                <a:solidFill>
                  <a:srgbClr val="000000"/>
                </a:solidFill>
                <a:latin typeface="Lucida Console" pitchFamily="49" charset="0"/>
              </a:rPr>
              <a:t>chars.begin()</a:t>
            </a:r>
            <a:r>
              <a:rPr lang="en-US" sz="2400" dirty="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400" dirty="0">
                <a:solidFill>
                  <a:srgbClr val="000000"/>
                </a:solidFill>
                <a:latin typeface="Times New Roman" pitchFamily="18" charset="0"/>
              </a:rPr>
              <a:t>The iterator supplied as the first argument must be at least an </a:t>
            </a:r>
            <a:r>
              <a:rPr lang="en-US" sz="2400" i="1" dirty="0">
                <a:solidFill>
                  <a:srgbClr val="000000"/>
                </a:solidFill>
                <a:latin typeface="Times New Roman" pitchFamily="18" charset="0"/>
              </a:rPr>
              <a:t>output iterator</a:t>
            </a:r>
            <a:r>
              <a:rPr lang="en-US" sz="2400" dirty="0">
                <a:solidFill>
                  <a:srgbClr val="000000"/>
                </a:solidFill>
                <a:latin typeface="Times New Roman" pitchFamily="18" charset="0"/>
              </a:rPr>
              <a:t>.</a:t>
            </a:r>
          </a:p>
        </p:txBody>
      </p:sp>
      <p:sp>
        <p:nvSpPr>
          <p:cNvPr id="3277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16.3.1 </a:t>
            </a:r>
            <a:r>
              <a:rPr lang="en-US" dirty="0" smtClean="0">
                <a:solidFill>
                  <a:srgbClr val="33B38C"/>
                </a:solidFill>
                <a:latin typeface="Lucida Console"/>
              </a:rPr>
              <a:t>fill</a:t>
            </a:r>
            <a:r>
              <a:rPr lang="en-US" dirty="0" smtClean="0">
                <a:solidFill>
                  <a:srgbClr val="33B38C"/>
                </a:solidFill>
                <a:latin typeface="Goudy Sans Medium"/>
              </a:rPr>
              <a:t>,</a:t>
            </a:r>
            <a:r>
              <a:rPr lang="en-US" dirty="0" smtClean="0">
                <a:solidFill>
                  <a:srgbClr val="33B38C"/>
                </a:solidFill>
                <a:latin typeface="Lucida Console"/>
              </a:rPr>
              <a:t> fill_n</a:t>
            </a:r>
            <a:r>
              <a:rPr lang="en-US" dirty="0" smtClean="0">
                <a:solidFill>
                  <a:srgbClr val="33B38C"/>
                </a:solidFill>
                <a:latin typeface="Goudy Sans Medium"/>
              </a:rPr>
              <a:t>,</a:t>
            </a:r>
            <a:r>
              <a:rPr lang="en-US" dirty="0" smtClean="0">
                <a:solidFill>
                  <a:srgbClr val="33B38C"/>
                </a:solidFill>
                <a:latin typeface="Lucida Console"/>
              </a:rPr>
              <a:t> generate</a:t>
            </a:r>
            <a:r>
              <a:rPr lang="en-US" dirty="0" smtClean="0">
                <a:solidFill>
                  <a:srgbClr val="33B38C"/>
                </a:solidFill>
                <a:latin typeface="Goudy Sans Medium"/>
              </a:rPr>
              <a:t> and </a:t>
            </a:r>
            <a:r>
              <a:rPr lang="en-US" dirty="0" smtClean="0">
                <a:solidFill>
                  <a:srgbClr val="33B38C"/>
                </a:solidFill>
                <a:latin typeface="Lucida Console"/>
              </a:rPr>
              <a:t>generate_n</a:t>
            </a:r>
            <a:r>
              <a:rPr lang="en-US" dirty="0" smtClean="0">
                <a:solidFill>
                  <a:srgbClr val="33B38C"/>
                </a:solidFill>
                <a:latin typeface="Goudy Sans Medium"/>
              </a:rPr>
              <a:t> (Cont.) </a:t>
            </a:r>
          </a:p>
        </p:txBody>
      </p:sp>
      <p:sp>
        <p:nvSpPr>
          <p:cNvPr id="14339"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400" b="1" i="1" dirty="0">
                <a:solidFill>
                  <a:srgbClr val="000000"/>
                </a:solidFill>
                <a:latin typeface="Times New Roman" pitchFamily="18" charset="0"/>
              </a:rPr>
              <a:t>A Note About Reading Standard Library Algorithm Documentation </a:t>
            </a:r>
            <a:endParaRPr lang="en-US" sz="2400" b="1" i="1"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400" dirty="0">
                <a:solidFill>
                  <a:srgbClr val="000000"/>
                </a:solidFill>
                <a:latin typeface="Times New Roman" pitchFamily="18" charset="0"/>
              </a:rPr>
              <a:t>When you look at the Standard Library algorithms documentation for algorithms that can receive function pointers as arguments, you’ll notice in the documentation that the corresponding parameters do </a:t>
            </a:r>
            <a:r>
              <a:rPr lang="en-US" sz="2400" i="1" dirty="0">
                <a:solidFill>
                  <a:srgbClr val="000000"/>
                </a:solidFill>
                <a:latin typeface="Times New Roman" pitchFamily="18" charset="0"/>
              </a:rPr>
              <a:t>not</a:t>
            </a:r>
            <a:r>
              <a:rPr lang="en-US" sz="2400" dirty="0">
                <a:solidFill>
                  <a:srgbClr val="000000"/>
                </a:solidFill>
                <a:latin typeface="Times New Roman" pitchFamily="18" charset="0"/>
              </a:rPr>
              <a:t> show pointer declarations. </a:t>
            </a:r>
            <a:endParaRPr lang="en-US" sz="2400"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400" dirty="0" smtClean="0">
                <a:solidFill>
                  <a:srgbClr val="000000"/>
                </a:solidFill>
                <a:latin typeface="Times New Roman" pitchFamily="18" charset="0"/>
              </a:rPr>
              <a:t>Such </a:t>
            </a:r>
            <a:r>
              <a:rPr lang="en-US" sz="2400" dirty="0">
                <a:solidFill>
                  <a:srgbClr val="000000"/>
                </a:solidFill>
                <a:latin typeface="Times New Roman" pitchFamily="18" charset="0"/>
              </a:rPr>
              <a:t>parameters can actually receive as arguments function pointers, function objects (Section 16.4) or lambda expressions (Section 16.5). </a:t>
            </a:r>
            <a:endParaRPr lang="en-US" sz="2400" dirty="0" smtClean="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400" dirty="0" smtClean="0">
                <a:solidFill>
                  <a:srgbClr val="000000"/>
                </a:solidFill>
                <a:latin typeface="Times New Roman" pitchFamily="18" charset="0"/>
              </a:rPr>
              <a:t>For </a:t>
            </a:r>
            <a:r>
              <a:rPr lang="en-US" sz="2400" dirty="0">
                <a:solidFill>
                  <a:srgbClr val="000000"/>
                </a:solidFill>
                <a:latin typeface="Times New Roman" pitchFamily="18" charset="0"/>
              </a:rPr>
              <a:t>this reason, the Standard Library declares such parameters using more generic names. </a:t>
            </a:r>
          </a:p>
        </p:txBody>
      </p:sp>
      <p:sp>
        <p:nvSpPr>
          <p:cNvPr id="3379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16.3.1 </a:t>
            </a:r>
            <a:r>
              <a:rPr lang="en-US" dirty="0" smtClean="0">
                <a:solidFill>
                  <a:srgbClr val="33B38C"/>
                </a:solidFill>
                <a:latin typeface="Lucida Console"/>
              </a:rPr>
              <a:t>fill</a:t>
            </a:r>
            <a:r>
              <a:rPr lang="en-US" dirty="0" smtClean="0">
                <a:solidFill>
                  <a:srgbClr val="33B38C"/>
                </a:solidFill>
                <a:latin typeface="Goudy Sans Medium"/>
              </a:rPr>
              <a:t>,</a:t>
            </a:r>
            <a:r>
              <a:rPr lang="en-US" dirty="0" smtClean="0">
                <a:solidFill>
                  <a:srgbClr val="33B38C"/>
                </a:solidFill>
                <a:latin typeface="Lucida Console"/>
              </a:rPr>
              <a:t> fill_n</a:t>
            </a:r>
            <a:r>
              <a:rPr lang="en-US" dirty="0" smtClean="0">
                <a:solidFill>
                  <a:srgbClr val="33B38C"/>
                </a:solidFill>
                <a:latin typeface="Goudy Sans Medium"/>
              </a:rPr>
              <a:t>,</a:t>
            </a:r>
            <a:r>
              <a:rPr lang="en-US" dirty="0" smtClean="0">
                <a:solidFill>
                  <a:srgbClr val="33B38C"/>
                </a:solidFill>
                <a:latin typeface="Lucida Console"/>
              </a:rPr>
              <a:t> generate</a:t>
            </a:r>
            <a:r>
              <a:rPr lang="en-US" dirty="0" smtClean="0">
                <a:solidFill>
                  <a:srgbClr val="33B38C"/>
                </a:solidFill>
                <a:latin typeface="Goudy Sans Medium"/>
              </a:rPr>
              <a:t> and </a:t>
            </a:r>
            <a:r>
              <a:rPr lang="en-US" dirty="0" smtClean="0">
                <a:solidFill>
                  <a:srgbClr val="33B38C"/>
                </a:solidFill>
                <a:latin typeface="Lucida Console"/>
              </a:rPr>
              <a:t>generate_n</a:t>
            </a:r>
            <a:r>
              <a:rPr lang="en-US" dirty="0" smtClean="0">
                <a:solidFill>
                  <a:srgbClr val="33B38C"/>
                </a:solidFill>
                <a:latin typeface="Goudy Sans Medium"/>
              </a:rPr>
              <a:t> (Cont.) </a:t>
            </a:r>
          </a:p>
        </p:txBody>
      </p:sp>
      <p:sp>
        <p:nvSpPr>
          <p:cNvPr id="34819" name="Text Placeholder 2"/>
          <p:cNvSpPr>
            <a:spLocks noGrp="1"/>
          </p:cNvSpPr>
          <p:nvPr>
            <p:ph type="body" idx="1"/>
          </p:nvPr>
        </p:nvSpPr>
        <p:spPr/>
        <p:txBody>
          <a:bodyPr/>
          <a:lstStyle/>
          <a:p>
            <a:pPr>
              <a:lnSpc>
                <a:spcPct val="90000"/>
              </a:lnSpc>
            </a:pPr>
            <a:r>
              <a:rPr lang="en-US" altLang="en-US" sz="2400" smtClean="0">
                <a:solidFill>
                  <a:srgbClr val="000000"/>
                </a:solidFill>
                <a:latin typeface="Times New Roman" panose="02020603050405020304" pitchFamily="18" charset="0"/>
              </a:rPr>
              <a:t>For example, the generate algorithm’s prototype is listed in the C++ standard document as:</a:t>
            </a:r>
          </a:p>
          <a:p>
            <a:pPr marL="365125" lvl="1" indent="0">
              <a:lnSpc>
                <a:spcPct val="90000"/>
              </a:lnSpc>
              <a:buFont typeface="Verdana" panose="020B0604030504040204" pitchFamily="34" charset="0"/>
              <a:buNone/>
            </a:pPr>
            <a:r>
              <a:rPr lang="en-US" altLang="en-US" sz="1600" smtClean="0">
                <a:solidFill>
                  <a:srgbClr val="0000FF"/>
                </a:solidFill>
                <a:latin typeface="Lucida Console" panose="020B0609040504020204" pitchFamily="49" charset="0"/>
              </a:rPr>
              <a:t>template&lt;class</a:t>
            </a:r>
            <a:r>
              <a:rPr lang="en-US" altLang="en-US" sz="1600" smtClean="0">
                <a:solidFill>
                  <a:srgbClr val="000000"/>
                </a:solidFill>
                <a:latin typeface="Lucida Console" panose="020B0609040504020204" pitchFamily="49" charset="0"/>
              </a:rPr>
              <a:t> ForwardIterator, </a:t>
            </a:r>
            <a:r>
              <a:rPr lang="en-US" altLang="en-US" sz="1600" smtClean="0">
                <a:solidFill>
                  <a:srgbClr val="0000FF"/>
                </a:solidFill>
                <a:latin typeface="Lucida Console" panose="020B0609040504020204" pitchFamily="49" charset="0"/>
              </a:rPr>
              <a:t>class</a:t>
            </a:r>
            <a:r>
              <a:rPr lang="en-US" altLang="en-US" sz="1600" smtClean="0">
                <a:solidFill>
                  <a:srgbClr val="000000"/>
                </a:solidFill>
                <a:latin typeface="Lucida Console" panose="020B0609040504020204" pitchFamily="49" charset="0"/>
              </a:rPr>
              <a:t> Generator&gt;</a:t>
            </a:r>
          </a:p>
          <a:p>
            <a:pPr marL="365125" lvl="1" indent="0">
              <a:lnSpc>
                <a:spcPct val="90000"/>
              </a:lnSpc>
              <a:buFont typeface="Verdana" panose="020B0604030504040204" pitchFamily="34" charset="0"/>
              <a:buNone/>
            </a:pPr>
            <a:r>
              <a:rPr lang="en-US" altLang="en-US" sz="1600" smtClean="0">
                <a:solidFill>
                  <a:srgbClr val="0000FF"/>
                </a:solidFill>
                <a:latin typeface="Lucida Console" panose="020B0609040504020204" pitchFamily="49" charset="0"/>
              </a:rPr>
              <a:t>void</a:t>
            </a:r>
            <a:r>
              <a:rPr lang="en-US" altLang="en-US" sz="1600" smtClean="0">
                <a:solidFill>
                  <a:srgbClr val="000000"/>
                </a:solidFill>
                <a:latin typeface="Lucida Console" panose="020B0609040504020204" pitchFamily="49" charset="0"/>
              </a:rPr>
              <a:t> generate(ForwardIterator first, ForwardIterator last,</a:t>
            </a:r>
          </a:p>
          <a:p>
            <a:pPr marL="365125" lvl="1" indent="0">
              <a:lnSpc>
                <a:spcPct val="90000"/>
              </a:lnSpc>
              <a:buFont typeface="Verdana" panose="020B0604030504040204" pitchFamily="34" charset="0"/>
              <a:buNone/>
            </a:pPr>
            <a:r>
              <a:rPr lang="en-US" altLang="en-US" sz="1600" smtClean="0">
                <a:solidFill>
                  <a:srgbClr val="000000"/>
                </a:solidFill>
                <a:latin typeface="Lucida Console" panose="020B0609040504020204" pitchFamily="49" charset="0"/>
              </a:rPr>
              <a:t>   Generator gen);</a:t>
            </a:r>
          </a:p>
          <a:p>
            <a:pPr>
              <a:lnSpc>
                <a:spcPct val="90000"/>
              </a:lnSpc>
            </a:pPr>
            <a:r>
              <a:rPr lang="en-US" altLang="en-US" sz="2400" smtClean="0">
                <a:solidFill>
                  <a:srgbClr val="000000"/>
                </a:solidFill>
                <a:latin typeface="Times New Roman" panose="02020603050405020304" pitchFamily="18" charset="0"/>
              </a:rPr>
              <a:t>indicating that generate expects as arguments </a:t>
            </a:r>
            <a:r>
              <a:rPr lang="en-US" altLang="en-US" sz="2400" smtClean="0">
                <a:solidFill>
                  <a:srgbClr val="000000"/>
                </a:solidFill>
                <a:latin typeface="Lucida Console" panose="020B0609040504020204" pitchFamily="49" charset="0"/>
              </a:rPr>
              <a:t>ForwardIterators</a:t>
            </a:r>
            <a:r>
              <a:rPr lang="en-US" altLang="en-US" sz="2400" smtClean="0">
                <a:solidFill>
                  <a:srgbClr val="000000"/>
                </a:solidFill>
                <a:latin typeface="Times New Roman" panose="02020603050405020304" pitchFamily="18" charset="0"/>
              </a:rPr>
              <a:t> representing the range of elements to process and a </a:t>
            </a:r>
            <a:r>
              <a:rPr lang="en-US" altLang="en-US" sz="2400" i="1" smtClean="0">
                <a:solidFill>
                  <a:srgbClr val="000000"/>
                </a:solidFill>
                <a:latin typeface="Lucida Console" panose="020B0609040504020204" pitchFamily="49" charset="0"/>
              </a:rPr>
              <a:t>Generator</a:t>
            </a:r>
            <a:r>
              <a:rPr lang="en-US" altLang="en-US" sz="2400" i="1" smtClean="0">
                <a:solidFill>
                  <a:srgbClr val="000000"/>
                </a:solidFill>
                <a:latin typeface="Times New Roman" panose="02020603050405020304" pitchFamily="18" charset="0"/>
              </a:rPr>
              <a:t> function</a:t>
            </a:r>
            <a:r>
              <a:rPr lang="en-US" altLang="en-US" sz="2400" smtClean="0">
                <a:solidFill>
                  <a:srgbClr val="000000"/>
                </a:solidFill>
                <a:latin typeface="Times New Roman" panose="02020603050405020304" pitchFamily="18" charset="0"/>
              </a:rPr>
              <a:t>. </a:t>
            </a:r>
          </a:p>
          <a:p>
            <a:pPr>
              <a:lnSpc>
                <a:spcPct val="90000"/>
              </a:lnSpc>
            </a:pPr>
            <a:r>
              <a:rPr lang="en-US" altLang="en-US" sz="2400" smtClean="0">
                <a:solidFill>
                  <a:srgbClr val="000000"/>
                </a:solidFill>
                <a:latin typeface="Times New Roman" panose="02020603050405020304" pitchFamily="18" charset="0"/>
              </a:rPr>
              <a:t>The standard explains that the algorithm calls  the </a:t>
            </a:r>
            <a:r>
              <a:rPr lang="en-US" altLang="en-US" sz="2400" smtClean="0">
                <a:solidFill>
                  <a:srgbClr val="000000"/>
                </a:solidFill>
                <a:latin typeface="Lucida Console" panose="020B0609040504020204" pitchFamily="49" charset="0"/>
              </a:rPr>
              <a:t>Generator</a:t>
            </a:r>
            <a:r>
              <a:rPr lang="en-US" altLang="en-US" sz="2400" smtClean="0">
                <a:solidFill>
                  <a:srgbClr val="000000"/>
                </a:solidFill>
                <a:latin typeface="Times New Roman" panose="02020603050405020304" pitchFamily="18" charset="0"/>
              </a:rPr>
              <a:t> function to obtain a value for each element in the range specified by the </a:t>
            </a:r>
            <a:r>
              <a:rPr lang="en-US" altLang="en-US" sz="2400" i="1" smtClean="0">
                <a:solidFill>
                  <a:srgbClr val="000000"/>
                </a:solidFill>
                <a:latin typeface="Lucida Console" panose="020B0609040504020204" pitchFamily="49" charset="0"/>
              </a:rPr>
              <a:t>ForwardIterators</a:t>
            </a:r>
            <a:r>
              <a:rPr lang="en-US" altLang="en-US" sz="2400" smtClean="0">
                <a:solidFill>
                  <a:srgbClr val="000000"/>
                </a:solidFill>
                <a:latin typeface="Times New Roman" panose="02020603050405020304" pitchFamily="18" charset="0"/>
              </a:rPr>
              <a:t>. </a:t>
            </a:r>
          </a:p>
          <a:p>
            <a:pPr>
              <a:lnSpc>
                <a:spcPct val="90000"/>
              </a:lnSpc>
            </a:pPr>
            <a:r>
              <a:rPr lang="en-US" altLang="en-US" sz="2400" smtClean="0">
                <a:solidFill>
                  <a:srgbClr val="000000"/>
                </a:solidFill>
                <a:latin typeface="Times New Roman" panose="02020603050405020304" pitchFamily="18" charset="0"/>
              </a:rPr>
              <a:t>The standard also specifies that the </a:t>
            </a:r>
            <a:r>
              <a:rPr lang="en-US" altLang="en-US" sz="2400" smtClean="0">
                <a:solidFill>
                  <a:srgbClr val="000000"/>
                </a:solidFill>
                <a:latin typeface="Lucida Console" panose="020B0609040504020204" pitchFamily="49" charset="0"/>
              </a:rPr>
              <a:t>Generator</a:t>
            </a:r>
            <a:r>
              <a:rPr lang="en-US" altLang="en-US" sz="2400" smtClean="0">
                <a:solidFill>
                  <a:srgbClr val="000000"/>
                </a:solidFill>
                <a:latin typeface="Times New Roman" panose="02020603050405020304" pitchFamily="18" charset="0"/>
              </a:rPr>
              <a:t> must take no arguments and return a value of the element type. </a:t>
            </a:r>
          </a:p>
        </p:txBody>
      </p:sp>
      <p:sp>
        <p:nvSpPr>
          <p:cNvPr id="3482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16.3.2 </a:t>
            </a:r>
            <a:r>
              <a:rPr lang="en-US" dirty="0" smtClean="0">
                <a:solidFill>
                  <a:srgbClr val="33B38C"/>
                </a:solidFill>
                <a:latin typeface="Lucida Console"/>
              </a:rPr>
              <a:t>equal</a:t>
            </a:r>
            <a:r>
              <a:rPr lang="en-US" dirty="0" smtClean="0">
                <a:solidFill>
                  <a:srgbClr val="33B38C"/>
                </a:solidFill>
                <a:latin typeface="Goudy Sans Medium"/>
              </a:rPr>
              <a:t>, </a:t>
            </a:r>
            <a:r>
              <a:rPr lang="en-US" dirty="0" smtClean="0">
                <a:solidFill>
                  <a:srgbClr val="33B38C"/>
                </a:solidFill>
                <a:latin typeface="Lucida Console"/>
              </a:rPr>
              <a:t>mismatch</a:t>
            </a:r>
            <a:r>
              <a:rPr lang="en-US" dirty="0" smtClean="0">
                <a:solidFill>
                  <a:srgbClr val="33B38C"/>
                </a:solidFill>
                <a:latin typeface="Goudy Sans Medium"/>
              </a:rPr>
              <a:t> and </a:t>
            </a:r>
            <a:r>
              <a:rPr lang="en-US" dirty="0" smtClean="0">
                <a:solidFill>
                  <a:srgbClr val="33B38C"/>
                </a:solidFill>
                <a:latin typeface="Lucida Console"/>
              </a:rPr>
              <a:t>lexicographical_compare</a:t>
            </a:r>
          </a:p>
        </p:txBody>
      </p:sp>
      <p:sp>
        <p:nvSpPr>
          <p:cNvPr id="35843"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Figure 16.2 demonstrates comparing sequences of values for equality using algorithms </a:t>
            </a:r>
            <a:r>
              <a:rPr lang="en-US" altLang="en-US" smtClean="0">
                <a:solidFill>
                  <a:srgbClr val="000000"/>
                </a:solidFill>
                <a:latin typeface="Lucida Console" panose="020B0609040504020204" pitchFamily="49" charset="0"/>
              </a:rPr>
              <a:t>equal</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mismatch</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lexicographical_compare</a:t>
            </a:r>
            <a:r>
              <a:rPr lang="en-US" altLang="en-US" smtClean="0">
                <a:solidFill>
                  <a:srgbClr val="000000"/>
                </a:solidFill>
                <a:latin typeface="Times New Roman" panose="02020603050405020304" pitchFamily="18" charset="0"/>
              </a:rPr>
              <a:t>.</a:t>
            </a:r>
          </a:p>
        </p:txBody>
      </p:sp>
      <p:sp>
        <p:nvSpPr>
          <p:cNvPr id="3584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cpphtp9_16_STL_PT2_Page_1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pphtp9_16_STL_PT2_Page_1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cpphtp9_16_STL_PT2_Page_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cpphtp9_16_STL_PT2_Page_0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16.3.2 </a:t>
            </a:r>
            <a:r>
              <a:rPr lang="en-US" dirty="0" smtClean="0">
                <a:solidFill>
                  <a:srgbClr val="33B38C"/>
                </a:solidFill>
                <a:latin typeface="Lucida Console"/>
              </a:rPr>
              <a:t>equal</a:t>
            </a:r>
            <a:r>
              <a:rPr lang="en-US" dirty="0" smtClean="0">
                <a:solidFill>
                  <a:srgbClr val="33B38C"/>
                </a:solidFill>
                <a:latin typeface="Goudy Sans Medium"/>
              </a:rPr>
              <a:t>, </a:t>
            </a:r>
            <a:r>
              <a:rPr lang="en-US" dirty="0" smtClean="0">
                <a:solidFill>
                  <a:srgbClr val="33B38C"/>
                </a:solidFill>
                <a:latin typeface="Lucida Console"/>
              </a:rPr>
              <a:t>mismatch</a:t>
            </a:r>
            <a:r>
              <a:rPr lang="en-US" dirty="0" smtClean="0">
                <a:solidFill>
                  <a:srgbClr val="33B38C"/>
                </a:solidFill>
                <a:latin typeface="Goudy Sans Medium"/>
              </a:rPr>
              <a:t> and </a:t>
            </a:r>
            <a:r>
              <a:rPr lang="en-US" dirty="0" smtClean="0">
                <a:solidFill>
                  <a:srgbClr val="33B38C"/>
                </a:solidFill>
                <a:latin typeface="Lucida Console"/>
              </a:rPr>
              <a:t>lexicographical_compare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20483"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equal</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25 uses the </a:t>
            </a:r>
            <a:r>
              <a:rPr lang="en-US" sz="2500" dirty="0" smtClean="0">
                <a:solidFill>
                  <a:srgbClr val="0000FF"/>
                </a:solidFill>
                <a:latin typeface="LucidaSansTypewriter" pitchFamily="49" charset="0"/>
              </a:rPr>
              <a:t>equal</a:t>
            </a:r>
            <a:r>
              <a:rPr lang="en-US" sz="2500" dirty="0" smtClean="0">
                <a:solidFill>
                  <a:srgbClr val="000000"/>
                </a:solidFill>
                <a:latin typeface="Times New Roman" pitchFamily="18" charset="0"/>
              </a:rPr>
              <a:t> algorithm to compare two sequences of values for equality.</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second sequence must contain at least as many elements as the first—</a:t>
            </a:r>
            <a:r>
              <a:rPr lang="en-US" sz="2500" dirty="0" smtClean="0">
                <a:solidFill>
                  <a:srgbClr val="000000"/>
                </a:solidFill>
                <a:latin typeface="Lucida Console" pitchFamily="49" charset="0"/>
              </a:rPr>
              <a:t>equal</a:t>
            </a:r>
            <a:r>
              <a:rPr lang="en-US" sz="2500" dirty="0" smtClean="0">
                <a:solidFill>
                  <a:srgbClr val="000000"/>
                </a:solidFill>
                <a:latin typeface="Times New Roman" pitchFamily="18" charset="0"/>
              </a:rPr>
              <a:t> returns </a:t>
            </a:r>
            <a:r>
              <a:rPr lang="en-US" sz="2500" dirty="0" smtClean="0">
                <a:solidFill>
                  <a:srgbClr val="000000"/>
                </a:solidFill>
                <a:latin typeface="Lucida Console" pitchFamily="49" charset="0"/>
              </a:rPr>
              <a:t>false</a:t>
            </a:r>
            <a:r>
              <a:rPr lang="en-US" sz="2500" dirty="0" smtClean="0">
                <a:solidFill>
                  <a:srgbClr val="000000"/>
                </a:solidFill>
                <a:latin typeface="Times New Roman" pitchFamily="18" charset="0"/>
              </a:rPr>
              <a:t> if the sequences are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of the same length.</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t>
            </a:r>
            <a:r>
              <a:rPr lang="en-US" sz="2500" dirty="0" smtClean="0">
                <a:solidFill>
                  <a:srgbClr val="000000"/>
                </a:solidFill>
                <a:latin typeface="Lucida Console" pitchFamily="49" charset="0"/>
              </a:rPr>
              <a:t>==</a:t>
            </a:r>
            <a:r>
              <a:rPr lang="en-US" sz="2500" dirty="0" smtClean="0">
                <a:solidFill>
                  <a:srgbClr val="000000"/>
                </a:solidFill>
                <a:latin typeface="Times New Roman" pitchFamily="18" charset="0"/>
              </a:rPr>
              <a:t> </a:t>
            </a:r>
            <a:r>
              <a:rPr lang="en-US" sz="2500" dirty="0" smtClean="0">
                <a:solidFill>
                  <a:srgbClr val="000000"/>
                </a:solidFill>
                <a:latin typeface="Lucida Console" pitchFamily="49" charset="0"/>
              </a:rPr>
              <a:t>operator</a:t>
            </a:r>
            <a:r>
              <a:rPr lang="en-US" sz="2500" dirty="0" smtClean="0">
                <a:solidFill>
                  <a:srgbClr val="000000"/>
                </a:solidFill>
                <a:latin typeface="Times New Roman" pitchFamily="18" charset="0"/>
              </a:rPr>
              <a:t> (whether built-in or overloaded) performs the element comparisons.</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In this example, the elements in </a:t>
            </a:r>
            <a:r>
              <a:rPr lang="en-US" sz="2500" dirty="0" smtClean="0">
                <a:solidFill>
                  <a:srgbClr val="000000"/>
                </a:solidFill>
                <a:latin typeface="Lucida Console" pitchFamily="49" charset="0"/>
              </a:rPr>
              <a:t>a1</a:t>
            </a:r>
            <a:r>
              <a:rPr lang="en-US" sz="2500" dirty="0" smtClean="0">
                <a:solidFill>
                  <a:srgbClr val="000000"/>
                </a:solidFill>
                <a:latin typeface="Times New Roman" pitchFamily="18" charset="0"/>
              </a:rPr>
              <a:t> from </a:t>
            </a:r>
            <a:r>
              <a:rPr lang="en-US" sz="2500" dirty="0" smtClean="0">
                <a:solidFill>
                  <a:srgbClr val="000000"/>
                </a:solidFill>
                <a:latin typeface="Lucida Console" pitchFamily="49" charset="0"/>
              </a:rPr>
              <a:t>a1.cbegin()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a1.cend()</a:t>
            </a:r>
            <a:r>
              <a:rPr lang="en-US" sz="2500" dirty="0" smtClean="0">
                <a:solidFill>
                  <a:srgbClr val="000000"/>
                </a:solidFill>
                <a:latin typeface="Times New Roman" pitchFamily="18" charset="0"/>
              </a:rPr>
              <a:t> are compared to the elements in </a:t>
            </a:r>
            <a:r>
              <a:rPr lang="en-US" sz="2500" dirty="0" smtClean="0">
                <a:solidFill>
                  <a:srgbClr val="000000"/>
                </a:solidFill>
                <a:latin typeface="Lucida Console" pitchFamily="49" charset="0"/>
              </a:rPr>
              <a:t>a2</a:t>
            </a:r>
            <a:r>
              <a:rPr lang="en-US" sz="2500" dirty="0" smtClean="0">
                <a:solidFill>
                  <a:srgbClr val="000000"/>
                </a:solidFill>
                <a:latin typeface="Times New Roman" pitchFamily="18" charset="0"/>
              </a:rPr>
              <a:t> starting from </a:t>
            </a:r>
            <a:r>
              <a:rPr lang="en-US" sz="2500" dirty="0" smtClean="0">
                <a:solidFill>
                  <a:srgbClr val="000000"/>
                </a:solidFill>
                <a:latin typeface="Lucida Console" pitchFamily="49" charset="0"/>
              </a:rPr>
              <a:t>a2.cbegin()</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In this example, they are equal.</a:t>
            </a:r>
          </a:p>
        </p:txBody>
      </p:sp>
      <p:sp>
        <p:nvSpPr>
          <p:cNvPr id="3994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16.3.2 </a:t>
            </a:r>
            <a:r>
              <a:rPr lang="en-US" dirty="0" smtClean="0">
                <a:solidFill>
                  <a:srgbClr val="33B38C"/>
                </a:solidFill>
                <a:latin typeface="Lucida Console"/>
              </a:rPr>
              <a:t>equal</a:t>
            </a:r>
            <a:r>
              <a:rPr lang="en-US" dirty="0" smtClean="0">
                <a:solidFill>
                  <a:srgbClr val="33B38C"/>
                </a:solidFill>
                <a:latin typeface="Goudy Sans Medium"/>
              </a:rPr>
              <a:t>, </a:t>
            </a:r>
            <a:r>
              <a:rPr lang="en-US" dirty="0" smtClean="0">
                <a:solidFill>
                  <a:srgbClr val="33B38C"/>
                </a:solidFill>
                <a:latin typeface="Lucida Console"/>
              </a:rPr>
              <a:t>mismatch</a:t>
            </a:r>
            <a:r>
              <a:rPr lang="en-US" dirty="0" smtClean="0">
                <a:solidFill>
                  <a:srgbClr val="33B38C"/>
                </a:solidFill>
                <a:latin typeface="Goudy Sans Medium"/>
              </a:rPr>
              <a:t> and </a:t>
            </a:r>
            <a:r>
              <a:rPr lang="en-US" dirty="0" smtClean="0">
                <a:solidFill>
                  <a:srgbClr val="33B38C"/>
                </a:solidFill>
                <a:latin typeface="Lucida Console"/>
              </a:rPr>
              <a:t>lexicographical_compare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40963"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The three iterator arguments must be at least </a:t>
            </a:r>
            <a:r>
              <a:rPr lang="en-US" altLang="en-US" sz="2500" i="1" smtClean="0">
                <a:solidFill>
                  <a:srgbClr val="000000"/>
                </a:solidFill>
                <a:latin typeface="Times New Roman" panose="02020603050405020304" pitchFamily="18" charset="0"/>
              </a:rPr>
              <a:t>input iterators </a:t>
            </a:r>
            <a:r>
              <a:rPr lang="en-US" altLang="en-US" sz="2500" smtClean="0">
                <a:solidFill>
                  <a:srgbClr val="000000"/>
                </a:solidFill>
                <a:latin typeface="Times New Roman" panose="02020603050405020304" pitchFamily="18" charset="0"/>
              </a:rPr>
              <a:t>(i.e., they can be used for input from a sequence in the </a:t>
            </a:r>
            <a:r>
              <a:rPr lang="en-US" altLang="en-US" sz="2500" i="1" smtClean="0">
                <a:solidFill>
                  <a:srgbClr val="000000"/>
                </a:solidFill>
                <a:latin typeface="Times New Roman" panose="02020603050405020304" pitchFamily="18" charset="0"/>
              </a:rPr>
              <a:t>forward</a:t>
            </a:r>
            <a:r>
              <a:rPr lang="en-US" altLang="en-US" sz="2500" smtClean="0">
                <a:solidFill>
                  <a:srgbClr val="000000"/>
                </a:solidFill>
                <a:latin typeface="Times New Roman" panose="02020603050405020304" pitchFamily="18" charset="0"/>
              </a:rPr>
              <a:t> direction).</a:t>
            </a:r>
          </a:p>
          <a:p>
            <a:pPr>
              <a:lnSpc>
                <a:spcPct val="80000"/>
              </a:lnSpc>
            </a:pPr>
            <a:r>
              <a:rPr lang="en-US" altLang="en-US" sz="2500" smtClean="0">
                <a:solidFill>
                  <a:srgbClr val="000000"/>
                </a:solidFill>
                <a:latin typeface="Times New Roman" panose="02020603050405020304" pitchFamily="18" charset="0"/>
              </a:rPr>
              <a:t>Line 30 uses function </a:t>
            </a:r>
            <a:r>
              <a:rPr lang="en-US" altLang="en-US" sz="2500" smtClean="0">
                <a:solidFill>
                  <a:srgbClr val="000000"/>
                </a:solidFill>
                <a:latin typeface="Lucida Console" panose="020B0609040504020204" pitchFamily="49" charset="0"/>
              </a:rPr>
              <a:t>equal</a:t>
            </a:r>
            <a:r>
              <a:rPr lang="en-US" altLang="en-US" sz="2500" smtClean="0">
                <a:solidFill>
                  <a:srgbClr val="000000"/>
                </a:solidFill>
                <a:latin typeface="Times New Roman" panose="02020603050405020304" pitchFamily="18" charset="0"/>
              </a:rPr>
              <a:t> to compare </a:t>
            </a:r>
            <a:r>
              <a:rPr lang="en-US" altLang="en-US" sz="2500" smtClean="0">
                <a:solidFill>
                  <a:srgbClr val="000000"/>
                </a:solidFill>
                <a:latin typeface="Lucida Console" panose="020B0609040504020204" pitchFamily="49" charset="0"/>
              </a:rPr>
              <a:t>a1</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a3</a:t>
            </a:r>
            <a:r>
              <a:rPr lang="en-US" altLang="en-US" sz="2500" smtClean="0">
                <a:solidFill>
                  <a:srgbClr val="000000"/>
                </a:solidFill>
                <a:latin typeface="Times New Roman" panose="02020603050405020304" pitchFamily="18" charset="0"/>
              </a:rPr>
              <a:t>, which are </a:t>
            </a:r>
            <a:r>
              <a:rPr lang="en-US" altLang="en-US" sz="2500" i="1" smtClean="0">
                <a:solidFill>
                  <a:srgbClr val="000000"/>
                </a:solidFill>
                <a:latin typeface="Times New Roman" panose="02020603050405020304" pitchFamily="18" charset="0"/>
              </a:rPr>
              <a:t>not</a:t>
            </a:r>
            <a:r>
              <a:rPr lang="en-US" altLang="en-US" sz="2500" smtClean="0">
                <a:solidFill>
                  <a:srgbClr val="000000"/>
                </a:solidFill>
                <a:latin typeface="Times New Roman" panose="02020603050405020304" pitchFamily="18" charset="0"/>
              </a:rPr>
              <a:t> equal.</a:t>
            </a:r>
          </a:p>
        </p:txBody>
      </p:sp>
      <p:sp>
        <p:nvSpPr>
          <p:cNvPr id="4096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16.3.2 </a:t>
            </a:r>
            <a:r>
              <a:rPr lang="en-US" dirty="0" smtClean="0">
                <a:solidFill>
                  <a:srgbClr val="33B38C"/>
                </a:solidFill>
                <a:latin typeface="Lucida Console"/>
              </a:rPr>
              <a:t>equal</a:t>
            </a:r>
            <a:r>
              <a:rPr lang="en-US" dirty="0" smtClean="0">
                <a:solidFill>
                  <a:srgbClr val="33B38C"/>
                </a:solidFill>
                <a:latin typeface="Goudy Sans Medium"/>
              </a:rPr>
              <a:t>, </a:t>
            </a:r>
            <a:r>
              <a:rPr lang="en-US" dirty="0" smtClean="0">
                <a:solidFill>
                  <a:srgbClr val="33B38C"/>
                </a:solidFill>
                <a:latin typeface="Lucida Console"/>
              </a:rPr>
              <a:t>mismatch</a:t>
            </a:r>
            <a:r>
              <a:rPr lang="en-US" dirty="0" smtClean="0">
                <a:solidFill>
                  <a:srgbClr val="33B38C"/>
                </a:solidFill>
                <a:latin typeface="Goudy Sans Medium"/>
              </a:rPr>
              <a:t> and </a:t>
            </a:r>
            <a:r>
              <a:rPr lang="en-US" dirty="0" smtClean="0">
                <a:solidFill>
                  <a:srgbClr val="33B38C"/>
                </a:solidFill>
                <a:latin typeface="Lucida Console"/>
              </a:rPr>
              <a:t>lexicographical_compare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21507" name="Text Placeholder 2"/>
          <p:cNvSpPr>
            <a:spLocks noGrp="1"/>
          </p:cNvSpPr>
          <p:nvPr>
            <p:ph type="body" idx="1"/>
          </p:nvPr>
        </p:nvSpPr>
        <p:spPr/>
        <p:txBody>
          <a:bodyPr>
            <a:normAutofit lnSpcReduction="10000"/>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equal</a:t>
            </a:r>
            <a:r>
              <a:rPr lang="en-US" sz="2500" b="1" i="1" dirty="0">
                <a:solidFill>
                  <a:srgbClr val="000000"/>
                </a:solidFill>
                <a:latin typeface="Times New Roman" pitchFamily="18" charset="0"/>
              </a:rPr>
              <a:t> Algorithm with Binary Predicate Function</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Another </a:t>
            </a:r>
            <a:r>
              <a:rPr lang="en-US" sz="2500" dirty="0">
                <a:solidFill>
                  <a:srgbClr val="000000"/>
                </a:solidFill>
                <a:latin typeface="Times New Roman" pitchFamily="18" charset="0"/>
              </a:rPr>
              <a:t>version of </a:t>
            </a:r>
            <a:r>
              <a:rPr lang="en-US" sz="2500" dirty="0" smtClean="0">
                <a:solidFill>
                  <a:srgbClr val="000000"/>
                </a:solidFill>
                <a:latin typeface="Lucida Console" pitchFamily="49" charset="0"/>
              </a:rPr>
              <a:t>equal</a:t>
            </a:r>
            <a:r>
              <a:rPr lang="en-US" sz="2500" dirty="0" smtClean="0">
                <a:solidFill>
                  <a:srgbClr val="000000"/>
                </a:solidFill>
                <a:latin typeface="Times New Roman" pitchFamily="18" charset="0"/>
              </a:rPr>
              <a:t> takes </a:t>
            </a:r>
            <a:r>
              <a:rPr lang="en-US" sz="2500" dirty="0">
                <a:solidFill>
                  <a:srgbClr val="000000"/>
                </a:solidFill>
                <a:latin typeface="Times New Roman" pitchFamily="18" charset="0"/>
              </a:rPr>
              <a:t>a </a:t>
            </a:r>
            <a:r>
              <a:rPr lang="en-US" sz="2500" i="1" dirty="0">
                <a:solidFill>
                  <a:srgbClr val="000000"/>
                </a:solidFill>
                <a:latin typeface="Times New Roman" pitchFamily="18" charset="0"/>
              </a:rPr>
              <a:t>binary predicate function </a:t>
            </a:r>
            <a:r>
              <a:rPr lang="en-US" sz="2500" dirty="0">
                <a:solidFill>
                  <a:srgbClr val="000000"/>
                </a:solidFill>
                <a:latin typeface="Times New Roman" pitchFamily="18" charset="0"/>
              </a:rPr>
              <a:t>as a fourth parameter.</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The binary predicate function receives the two elements being compared and returns a </a:t>
            </a:r>
            <a:r>
              <a:rPr lang="en-US" sz="2500" dirty="0">
                <a:solidFill>
                  <a:srgbClr val="000000"/>
                </a:solidFill>
                <a:latin typeface="Lucida Console" pitchFamily="49" charset="0"/>
              </a:rPr>
              <a:t>bool</a:t>
            </a:r>
            <a:r>
              <a:rPr lang="en-US" sz="2500" dirty="0">
                <a:solidFill>
                  <a:srgbClr val="000000"/>
                </a:solidFill>
                <a:latin typeface="Times New Roman" pitchFamily="18" charset="0"/>
              </a:rPr>
              <a:t> value indicating whether the elements are equal.</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This can be useful in sequences that store objects or pointers to values rather than actual values, because you can define one or more comparisons</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For example, you can compare </a:t>
            </a:r>
            <a:r>
              <a:rPr lang="en-US" sz="2500" dirty="0">
                <a:solidFill>
                  <a:srgbClr val="000000"/>
                </a:solidFill>
                <a:latin typeface="Lucida Console" pitchFamily="49" charset="0"/>
              </a:rPr>
              <a:t>Employee</a:t>
            </a:r>
            <a:r>
              <a:rPr lang="en-US" sz="2500" dirty="0">
                <a:solidFill>
                  <a:srgbClr val="000000"/>
                </a:solidFill>
                <a:latin typeface="Times New Roman" pitchFamily="18" charset="0"/>
              </a:rPr>
              <a:t> objects for age, social security number, or location rather than comparing entire objects.</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You can compare what pointers refer to rather than comparing the pointer values (i.e., the addresses stored in the pointers). </a:t>
            </a:r>
          </a:p>
        </p:txBody>
      </p:sp>
      <p:sp>
        <p:nvSpPr>
          <p:cNvPr id="4198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16.3.2 </a:t>
            </a:r>
            <a:r>
              <a:rPr lang="en-US" dirty="0" smtClean="0">
                <a:solidFill>
                  <a:srgbClr val="33B38C"/>
                </a:solidFill>
                <a:latin typeface="Lucida Console"/>
              </a:rPr>
              <a:t>equal</a:t>
            </a:r>
            <a:r>
              <a:rPr lang="en-US" dirty="0" smtClean="0">
                <a:solidFill>
                  <a:srgbClr val="33B38C"/>
                </a:solidFill>
                <a:latin typeface="Goudy Sans Medium"/>
              </a:rPr>
              <a:t>, </a:t>
            </a:r>
            <a:r>
              <a:rPr lang="en-US" dirty="0" smtClean="0">
                <a:solidFill>
                  <a:srgbClr val="33B38C"/>
                </a:solidFill>
                <a:latin typeface="Lucida Console"/>
              </a:rPr>
              <a:t>mismatch</a:t>
            </a:r>
            <a:r>
              <a:rPr lang="en-US" dirty="0" smtClean="0">
                <a:solidFill>
                  <a:srgbClr val="33B38C"/>
                </a:solidFill>
                <a:latin typeface="Goudy Sans Medium"/>
              </a:rPr>
              <a:t> and </a:t>
            </a:r>
            <a:r>
              <a:rPr lang="en-US" dirty="0" smtClean="0">
                <a:solidFill>
                  <a:srgbClr val="33B38C"/>
                </a:solidFill>
                <a:latin typeface="Lucida Console"/>
              </a:rPr>
              <a:t>lexicographical_compare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22531"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b="1" i="1" dirty="0">
                <a:solidFill>
                  <a:srgbClr val="000000"/>
                </a:solidFill>
                <a:latin typeface="Lucida Console" pitchFamily="49" charset="0"/>
              </a:rPr>
              <a:t>mismatch</a:t>
            </a:r>
            <a:r>
              <a:rPr lang="en-US"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dirty="0" smtClean="0">
                <a:solidFill>
                  <a:srgbClr val="000000"/>
                </a:solidFill>
                <a:latin typeface="Times New Roman" pitchFamily="18" charset="0"/>
              </a:rPr>
              <a:t>Line34 calls the </a:t>
            </a:r>
            <a:r>
              <a:rPr lang="en-US" dirty="0" smtClean="0">
                <a:solidFill>
                  <a:srgbClr val="0000FF"/>
                </a:solidFill>
                <a:latin typeface="LucidaSansTypewriter" pitchFamily="49" charset="0"/>
              </a:rPr>
              <a:t>mismatch</a:t>
            </a:r>
            <a:r>
              <a:rPr lang="en-US" dirty="0" smtClean="0">
                <a:solidFill>
                  <a:srgbClr val="000000"/>
                </a:solidFill>
                <a:latin typeface="Times New Roman" pitchFamily="18" charset="0"/>
              </a:rPr>
              <a:t> algorithm to compare two sequences of values.</a:t>
            </a:r>
          </a:p>
          <a:p>
            <a:pPr marL="365760" indent="-256032" fontAlgn="auto">
              <a:lnSpc>
                <a:spcPct val="80000"/>
              </a:lnSpc>
              <a:spcAft>
                <a:spcPts val="0"/>
              </a:spcAft>
              <a:buFont typeface="Wingdings 3"/>
              <a:buChar char=""/>
              <a:defRPr/>
            </a:pPr>
            <a:r>
              <a:rPr lang="en-US" dirty="0" smtClean="0">
                <a:solidFill>
                  <a:srgbClr val="000000"/>
                </a:solidFill>
                <a:latin typeface="Times New Roman" pitchFamily="18" charset="0"/>
              </a:rPr>
              <a:t>The algorithm returns a </a:t>
            </a:r>
            <a:r>
              <a:rPr lang="en-US" dirty="0" smtClean="0">
                <a:solidFill>
                  <a:srgbClr val="000000"/>
                </a:solidFill>
                <a:latin typeface="Lucida Console" pitchFamily="49" charset="0"/>
              </a:rPr>
              <a:t>pair</a:t>
            </a:r>
            <a:r>
              <a:rPr lang="en-US" dirty="0" smtClean="0">
                <a:solidFill>
                  <a:srgbClr val="000000"/>
                </a:solidFill>
                <a:latin typeface="Times New Roman" pitchFamily="18" charset="0"/>
              </a:rPr>
              <a:t> of iterators indicating the location in each sequence of the </a:t>
            </a:r>
            <a:r>
              <a:rPr lang="en-US" i="1" dirty="0" smtClean="0">
                <a:solidFill>
                  <a:srgbClr val="000000"/>
                </a:solidFill>
                <a:latin typeface="Times New Roman" pitchFamily="18" charset="0"/>
              </a:rPr>
              <a:t>mismatched</a:t>
            </a:r>
            <a:r>
              <a:rPr lang="en-US" dirty="0" smtClean="0">
                <a:solidFill>
                  <a:srgbClr val="000000"/>
                </a:solidFill>
                <a:latin typeface="Times New Roman" pitchFamily="18" charset="0"/>
              </a:rPr>
              <a:t> elements.</a:t>
            </a:r>
          </a:p>
          <a:p>
            <a:pPr marL="365760" indent="-256032" fontAlgn="auto">
              <a:lnSpc>
                <a:spcPct val="80000"/>
              </a:lnSpc>
              <a:spcAft>
                <a:spcPts val="0"/>
              </a:spcAft>
              <a:buFont typeface="Wingdings 3"/>
              <a:buChar char=""/>
              <a:defRPr/>
            </a:pPr>
            <a:r>
              <a:rPr lang="en-US" dirty="0">
                <a:solidFill>
                  <a:srgbClr val="000000"/>
                </a:solidFill>
                <a:latin typeface="Times New Roman" pitchFamily="18" charset="0"/>
              </a:rPr>
              <a:t>If all the elements match, the two iterators in the </a:t>
            </a:r>
            <a:r>
              <a:rPr lang="en-US" dirty="0">
                <a:solidFill>
                  <a:srgbClr val="000000"/>
                </a:solidFill>
                <a:latin typeface="Lucida Console" pitchFamily="49" charset="0"/>
              </a:rPr>
              <a:t>pair</a:t>
            </a:r>
            <a:r>
              <a:rPr lang="en-US" dirty="0">
                <a:solidFill>
                  <a:srgbClr val="000000"/>
                </a:solidFill>
                <a:latin typeface="Times New Roman" pitchFamily="18" charset="0"/>
              </a:rPr>
              <a:t> are equal to the </a:t>
            </a:r>
            <a:r>
              <a:rPr lang="en-US" dirty="0" smtClean="0">
                <a:solidFill>
                  <a:srgbClr val="000000"/>
                </a:solidFill>
                <a:latin typeface="Times New Roman" pitchFamily="18" charset="0"/>
              </a:rPr>
              <a:t>end iterator </a:t>
            </a:r>
            <a:r>
              <a:rPr lang="en-US" dirty="0">
                <a:solidFill>
                  <a:srgbClr val="000000"/>
                </a:solidFill>
                <a:latin typeface="Times New Roman" pitchFamily="18" charset="0"/>
              </a:rPr>
              <a:t>for each sequence.</a:t>
            </a:r>
          </a:p>
          <a:p>
            <a:pPr marL="365760" indent="-256032" fontAlgn="auto">
              <a:lnSpc>
                <a:spcPct val="80000"/>
              </a:lnSpc>
              <a:spcAft>
                <a:spcPts val="0"/>
              </a:spcAft>
              <a:buFont typeface="Wingdings 3"/>
              <a:buChar char=""/>
              <a:defRPr/>
            </a:pPr>
            <a:r>
              <a:rPr lang="en-US" dirty="0">
                <a:solidFill>
                  <a:srgbClr val="000000"/>
                </a:solidFill>
                <a:latin typeface="Times New Roman" pitchFamily="18" charset="0"/>
              </a:rPr>
              <a:t>The three iterator arguments must be at least </a:t>
            </a:r>
            <a:r>
              <a:rPr lang="en-US" i="1" dirty="0">
                <a:solidFill>
                  <a:srgbClr val="000000"/>
                </a:solidFill>
                <a:latin typeface="Times New Roman" pitchFamily="18" charset="0"/>
              </a:rPr>
              <a:t>input iterators</a:t>
            </a:r>
            <a:r>
              <a:rPr lang="en-US" dirty="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dirty="0">
                <a:solidFill>
                  <a:srgbClr val="000000"/>
                </a:solidFill>
                <a:latin typeface="Times New Roman" pitchFamily="18" charset="0"/>
              </a:rPr>
              <a:t>We </a:t>
            </a:r>
            <a:r>
              <a:rPr lang="en-US" i="1" dirty="0">
                <a:solidFill>
                  <a:srgbClr val="000000"/>
                </a:solidFill>
                <a:latin typeface="Times New Roman" pitchFamily="18" charset="0"/>
              </a:rPr>
              <a:t>infer</a:t>
            </a:r>
            <a:r>
              <a:rPr lang="en-US" dirty="0">
                <a:solidFill>
                  <a:srgbClr val="000000"/>
                </a:solidFill>
                <a:latin typeface="Times New Roman" pitchFamily="18" charset="0"/>
              </a:rPr>
              <a:t> the type of the </a:t>
            </a:r>
            <a:r>
              <a:rPr lang="en-US" dirty="0">
                <a:solidFill>
                  <a:srgbClr val="000000"/>
                </a:solidFill>
                <a:latin typeface="Lucida Console" pitchFamily="49" charset="0"/>
              </a:rPr>
              <a:t>pair</a:t>
            </a:r>
            <a:r>
              <a:rPr lang="en-US" dirty="0">
                <a:solidFill>
                  <a:srgbClr val="000000"/>
                </a:solidFill>
                <a:latin typeface="Times New Roman" pitchFamily="18" charset="0"/>
              </a:rPr>
              <a:t> object location with C++11’s </a:t>
            </a:r>
            <a:r>
              <a:rPr lang="en-US" dirty="0">
                <a:solidFill>
                  <a:srgbClr val="000000"/>
                </a:solidFill>
                <a:latin typeface="Lucida Console" pitchFamily="49" charset="0"/>
              </a:rPr>
              <a:t>auto</a:t>
            </a:r>
            <a:r>
              <a:rPr lang="en-US" dirty="0">
                <a:solidFill>
                  <a:srgbClr val="000000"/>
                </a:solidFill>
                <a:latin typeface="Times New Roman" pitchFamily="18" charset="0"/>
              </a:rPr>
              <a:t> keyword (line 34). </a:t>
            </a:r>
            <a:endParaRPr lang="en-US" dirty="0" smtClean="0">
              <a:solidFill>
                <a:srgbClr val="000000"/>
              </a:solidFill>
              <a:latin typeface="Times New Roman" pitchFamily="18" charset="0"/>
            </a:endParaRPr>
          </a:p>
          <a:p>
            <a:pPr marL="365760" indent="-256032" fontAlgn="auto">
              <a:lnSpc>
                <a:spcPct val="80000"/>
              </a:lnSpc>
              <a:spcAft>
                <a:spcPts val="0"/>
              </a:spcAft>
              <a:buFont typeface="Wingdings 3" panose="05040102010807070707" pitchFamily="18" charset="2"/>
              <a:buNone/>
              <a:defRPr/>
            </a:pPr>
            <a:endParaRPr lang="en-US" sz="2500" dirty="0" smtClean="0">
              <a:solidFill>
                <a:srgbClr val="000000"/>
              </a:solidFill>
              <a:latin typeface="Times New Roman" pitchFamily="18" charset="0"/>
            </a:endParaRPr>
          </a:p>
        </p:txBody>
      </p:sp>
      <p:sp>
        <p:nvSpPr>
          <p:cNvPr id="4301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16.3.2 </a:t>
            </a:r>
            <a:r>
              <a:rPr lang="en-US" dirty="0" smtClean="0">
                <a:solidFill>
                  <a:srgbClr val="33B38C"/>
                </a:solidFill>
                <a:latin typeface="Lucida Console"/>
              </a:rPr>
              <a:t>equal</a:t>
            </a:r>
            <a:r>
              <a:rPr lang="en-US" dirty="0" smtClean="0">
                <a:solidFill>
                  <a:srgbClr val="33B38C"/>
                </a:solidFill>
                <a:latin typeface="Goudy Sans Medium"/>
              </a:rPr>
              <a:t>, </a:t>
            </a:r>
            <a:r>
              <a:rPr lang="en-US" dirty="0" smtClean="0">
                <a:solidFill>
                  <a:srgbClr val="33B38C"/>
                </a:solidFill>
                <a:latin typeface="Lucida Console"/>
              </a:rPr>
              <a:t>mismatch</a:t>
            </a:r>
            <a:r>
              <a:rPr lang="en-US" dirty="0" smtClean="0">
                <a:solidFill>
                  <a:srgbClr val="33B38C"/>
                </a:solidFill>
                <a:latin typeface="Goudy Sans Medium"/>
              </a:rPr>
              <a:t> and </a:t>
            </a:r>
            <a:r>
              <a:rPr lang="en-US" dirty="0" smtClean="0">
                <a:solidFill>
                  <a:srgbClr val="33B38C"/>
                </a:solidFill>
                <a:latin typeface="Lucida Console"/>
              </a:rPr>
              <a:t>lexicographical_compare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44035" name="Text Placeholder 2"/>
          <p:cNvSpPr>
            <a:spLocks noGrp="1"/>
          </p:cNvSpPr>
          <p:nvPr>
            <p:ph type="body" idx="1"/>
          </p:nvPr>
        </p:nvSpPr>
        <p:spPr/>
        <p:txBody>
          <a:bodyPr/>
          <a:lstStyle/>
          <a:p>
            <a:pPr>
              <a:lnSpc>
                <a:spcPct val="90000"/>
              </a:lnSpc>
            </a:pPr>
            <a:r>
              <a:rPr lang="en-US" altLang="en-US" sz="2500" smtClean="0">
                <a:solidFill>
                  <a:srgbClr val="000000"/>
                </a:solidFill>
                <a:latin typeface="Times New Roman" panose="02020603050405020304" pitchFamily="18" charset="0"/>
              </a:rPr>
              <a:t>Line 36 determines the actual location of the mismatch in the </a:t>
            </a:r>
            <a:r>
              <a:rPr lang="en-US" altLang="en-US" sz="2500" smtClean="0">
                <a:solidFill>
                  <a:srgbClr val="000000"/>
                </a:solidFill>
                <a:latin typeface="Lucida Console" panose="020B0609040504020204" pitchFamily="49" charset="0"/>
              </a:rPr>
              <a:t>array</a:t>
            </a:r>
            <a:r>
              <a:rPr lang="en-US" altLang="en-US" sz="2500" smtClean="0">
                <a:solidFill>
                  <a:srgbClr val="000000"/>
                </a:solidFill>
                <a:latin typeface="Times New Roman" panose="02020603050405020304" pitchFamily="18" charset="0"/>
              </a:rPr>
              <a:t>s with the expression </a:t>
            </a:r>
            <a:r>
              <a:rPr lang="en-US" altLang="en-US" sz="2500" smtClean="0">
                <a:solidFill>
                  <a:srgbClr val="000000"/>
                </a:solidFill>
                <a:latin typeface="Lucida Console" panose="020B0609040504020204" pitchFamily="49" charset="0"/>
              </a:rPr>
              <a:t>location.first</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a1.begin()</a:t>
            </a:r>
            <a:r>
              <a:rPr lang="en-US" altLang="en-US" sz="2500" smtClean="0">
                <a:solidFill>
                  <a:srgbClr val="000000"/>
                </a:solidFill>
                <a:latin typeface="Times New Roman" panose="02020603050405020304" pitchFamily="18" charset="0"/>
              </a:rPr>
              <a:t>, which evaluates to the number of elements between the iterators (this is analogous to pointer arithmetic; Chapter 8).</a:t>
            </a:r>
          </a:p>
          <a:p>
            <a:pPr>
              <a:lnSpc>
                <a:spcPct val="90000"/>
              </a:lnSpc>
            </a:pPr>
            <a:r>
              <a:rPr lang="en-US" altLang="en-US" sz="2500" smtClean="0">
                <a:solidFill>
                  <a:srgbClr val="000000"/>
                </a:solidFill>
                <a:latin typeface="Times New Roman" panose="02020603050405020304" pitchFamily="18" charset="0"/>
              </a:rPr>
              <a:t>This corresponds to the element number in this example, because the comparison is performed from the beginning of each </a:t>
            </a:r>
            <a:r>
              <a:rPr lang="en-US" altLang="en-US" sz="2500" smtClean="0">
                <a:solidFill>
                  <a:srgbClr val="000000"/>
                </a:solidFill>
                <a:latin typeface="Lucida Console" panose="020B0609040504020204" pitchFamily="49" charset="0"/>
              </a:rPr>
              <a:t>array</a:t>
            </a:r>
            <a:r>
              <a:rPr lang="en-US" altLang="en-US" sz="2500" smtClean="0">
                <a:solidFill>
                  <a:srgbClr val="000000"/>
                </a:solidFill>
                <a:latin typeface="Times New Roman" panose="02020603050405020304" pitchFamily="18" charset="0"/>
              </a:rPr>
              <a:t>.</a:t>
            </a:r>
          </a:p>
          <a:p>
            <a:pPr>
              <a:lnSpc>
                <a:spcPct val="90000"/>
              </a:lnSpc>
            </a:pPr>
            <a:r>
              <a:rPr lang="en-US" altLang="en-US" sz="2500" smtClean="0">
                <a:solidFill>
                  <a:srgbClr val="000000"/>
                </a:solidFill>
                <a:latin typeface="Times New Roman" panose="02020603050405020304" pitchFamily="18" charset="0"/>
              </a:rPr>
              <a:t>As with </a:t>
            </a:r>
            <a:r>
              <a:rPr lang="en-US" altLang="en-US" sz="2500" smtClean="0">
                <a:solidFill>
                  <a:srgbClr val="000000"/>
                </a:solidFill>
                <a:latin typeface="Lucida Console" panose="020B0609040504020204" pitchFamily="49" charset="0"/>
              </a:rPr>
              <a:t>equal</a:t>
            </a:r>
            <a:r>
              <a:rPr lang="en-US" altLang="en-US" sz="2500" smtClean="0">
                <a:solidFill>
                  <a:srgbClr val="000000"/>
                </a:solidFill>
                <a:latin typeface="Times New Roman" panose="02020603050405020304" pitchFamily="18" charset="0"/>
              </a:rPr>
              <a:t>, there is another version of </a:t>
            </a:r>
            <a:r>
              <a:rPr lang="en-US" altLang="en-US" sz="2500" smtClean="0">
                <a:solidFill>
                  <a:srgbClr val="000000"/>
                </a:solidFill>
                <a:latin typeface="Lucida Console" panose="020B0609040504020204" pitchFamily="49" charset="0"/>
              </a:rPr>
              <a:t>mismatch</a:t>
            </a:r>
            <a:r>
              <a:rPr lang="en-US" altLang="en-US" sz="2500" smtClean="0">
                <a:solidFill>
                  <a:srgbClr val="000000"/>
                </a:solidFill>
                <a:latin typeface="Times New Roman" panose="02020603050405020304" pitchFamily="18" charset="0"/>
              </a:rPr>
              <a:t> that takes a </a:t>
            </a:r>
            <a:r>
              <a:rPr lang="en-US" altLang="en-US" sz="2500" i="1" smtClean="0">
                <a:solidFill>
                  <a:srgbClr val="000000"/>
                </a:solidFill>
                <a:latin typeface="Times New Roman" panose="02020603050405020304" pitchFamily="18" charset="0"/>
              </a:rPr>
              <a:t>binary predicate function </a:t>
            </a:r>
            <a:r>
              <a:rPr lang="en-US" altLang="en-US" sz="2500" smtClean="0">
                <a:solidFill>
                  <a:srgbClr val="000000"/>
                </a:solidFill>
                <a:latin typeface="Times New Roman" panose="02020603050405020304" pitchFamily="18" charset="0"/>
              </a:rPr>
              <a:t>as a fourth parameter. </a:t>
            </a:r>
          </a:p>
          <a:p>
            <a:pPr>
              <a:lnSpc>
                <a:spcPct val="90000"/>
              </a:lnSpc>
            </a:pPr>
            <a:endParaRPr lang="en-US" altLang="en-US" sz="2500" smtClean="0">
              <a:solidFill>
                <a:srgbClr val="000000"/>
              </a:solidFill>
              <a:latin typeface="Times New Roman" panose="02020603050405020304" pitchFamily="18" charset="0"/>
            </a:endParaRPr>
          </a:p>
        </p:txBody>
      </p:sp>
      <p:sp>
        <p:nvSpPr>
          <p:cNvPr id="440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16.3.2 </a:t>
            </a:r>
            <a:r>
              <a:rPr lang="en-US" dirty="0" smtClean="0">
                <a:solidFill>
                  <a:srgbClr val="33B38C"/>
                </a:solidFill>
                <a:latin typeface="Lucida Console"/>
              </a:rPr>
              <a:t>equal</a:t>
            </a:r>
            <a:r>
              <a:rPr lang="en-US" dirty="0" smtClean="0">
                <a:solidFill>
                  <a:srgbClr val="33B38C"/>
                </a:solidFill>
                <a:latin typeface="Goudy Sans Medium"/>
              </a:rPr>
              <a:t>, </a:t>
            </a:r>
            <a:r>
              <a:rPr lang="en-US" dirty="0" smtClean="0">
                <a:solidFill>
                  <a:srgbClr val="33B38C"/>
                </a:solidFill>
                <a:latin typeface="Lucida Console"/>
              </a:rPr>
              <a:t>mismatch</a:t>
            </a:r>
            <a:r>
              <a:rPr lang="en-US" dirty="0" smtClean="0">
                <a:solidFill>
                  <a:srgbClr val="33B38C"/>
                </a:solidFill>
                <a:latin typeface="Goudy Sans Medium"/>
              </a:rPr>
              <a:t> and </a:t>
            </a:r>
            <a:r>
              <a:rPr lang="en-US" dirty="0" smtClean="0">
                <a:solidFill>
                  <a:srgbClr val="33B38C"/>
                </a:solidFill>
                <a:latin typeface="Lucida Console"/>
              </a:rPr>
              <a:t>lexicographical_compare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24579" name="Text Placeholder 2"/>
          <p:cNvSpPr>
            <a:spLocks noGrp="1"/>
          </p:cNvSpPr>
          <p:nvPr>
            <p:ph type="body" idx="1"/>
          </p:nvPr>
        </p:nvSpPr>
        <p:spPr/>
        <p:txBody>
          <a:bodyPr>
            <a:normAutofit lnSpcReduction="10000"/>
          </a:bodyPr>
          <a:lstStyle/>
          <a:p>
            <a:pPr marL="109728" indent="0" fontAlgn="auto">
              <a:spcAft>
                <a:spcPts val="0"/>
              </a:spcAft>
              <a:buFont typeface="Wingdings 3"/>
              <a:buNone/>
              <a:defRPr/>
            </a:pPr>
            <a:r>
              <a:rPr lang="en-US" sz="2500" b="1" i="1" dirty="0">
                <a:solidFill>
                  <a:srgbClr val="000000"/>
                </a:solidFill>
                <a:latin typeface="Lucida Console" pitchFamily="49" charset="0"/>
              </a:rPr>
              <a:t>lexicographical_compare</a:t>
            </a:r>
            <a:r>
              <a:rPr lang="en-US" sz="2500" b="1" i="1" dirty="0">
                <a:solidFill>
                  <a:srgbClr val="000000"/>
                </a:solidFill>
                <a:latin typeface="Times New Roman" pitchFamily="18" charset="0"/>
              </a:rPr>
              <a:t> Algorithm</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Lines 44-45 use the </a:t>
            </a:r>
            <a:r>
              <a:rPr lang="en-US" sz="2500" dirty="0" smtClean="0">
                <a:solidFill>
                  <a:srgbClr val="0000FF"/>
                </a:solidFill>
                <a:latin typeface="LucidaSansTypewriter" pitchFamily="49" charset="0"/>
              </a:rPr>
              <a:t>lexicographical_compare</a:t>
            </a:r>
            <a:r>
              <a:rPr lang="en-US" sz="2500" dirty="0" smtClean="0">
                <a:solidFill>
                  <a:srgbClr val="000000"/>
                </a:solidFill>
                <a:latin typeface="Times New Roman" pitchFamily="18" charset="0"/>
              </a:rPr>
              <a:t> algorithm to compare the contents of two </a:t>
            </a:r>
            <a:r>
              <a:rPr lang="en-US" sz="2500" dirty="0" smtClean="0">
                <a:solidFill>
                  <a:srgbClr val="000000"/>
                </a:solidFill>
                <a:latin typeface="Lucida Console" pitchFamily="49" charset="0"/>
              </a:rPr>
              <a:t>char</a:t>
            </a:r>
            <a:r>
              <a:rPr lang="en-US" sz="2500" dirty="0" smtClean="0">
                <a:solidFill>
                  <a:srgbClr val="000000"/>
                </a:solidFill>
                <a:latin typeface="Times New Roman" pitchFamily="18" charset="0"/>
              </a:rPr>
              <a:t> built-in arrays.</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This algorithm’s four iterator arguments must be at least </a:t>
            </a:r>
            <a:r>
              <a:rPr lang="en-US" sz="2500" i="1" dirty="0" smtClean="0">
                <a:solidFill>
                  <a:srgbClr val="000000"/>
                </a:solidFill>
                <a:latin typeface="Times New Roman" pitchFamily="18" charset="0"/>
              </a:rPr>
              <a:t>input iterators</a:t>
            </a:r>
            <a:r>
              <a:rPr lang="en-US" sz="2500" dirty="0" smtClean="0">
                <a:solidFill>
                  <a:srgbClr val="000000"/>
                </a:solidFill>
                <a:latin typeface="Times New Roman" pitchFamily="18" charset="0"/>
              </a:rPr>
              <a:t>.</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As you know, pointers into built-in arrays are </a:t>
            </a:r>
            <a:r>
              <a:rPr lang="en-US" sz="2500" i="1" dirty="0" smtClean="0">
                <a:solidFill>
                  <a:srgbClr val="000000"/>
                </a:solidFill>
                <a:latin typeface="Times New Roman" pitchFamily="18" charset="0"/>
              </a:rPr>
              <a:t>random-access iterators</a:t>
            </a:r>
            <a:r>
              <a:rPr lang="en-US" sz="2500" dirty="0" smtClean="0">
                <a:solidFill>
                  <a:srgbClr val="000000"/>
                </a:solidFill>
                <a:latin typeface="Times New Roman" pitchFamily="18" charset="0"/>
              </a:rPr>
              <a:t>.</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The first two iterator arguments specify the range of locations in the first sequence.</a:t>
            </a:r>
          </a:p>
          <a:p>
            <a:pPr marL="365760" indent="-256032" fontAlgn="auto">
              <a:spcAft>
                <a:spcPts val="0"/>
              </a:spcAft>
              <a:buFont typeface="Wingdings 3"/>
              <a:buChar char=""/>
              <a:defRPr/>
            </a:pPr>
            <a:r>
              <a:rPr lang="en-US" sz="2500" dirty="0">
                <a:solidFill>
                  <a:srgbClr val="000000"/>
                </a:solidFill>
                <a:latin typeface="Times New Roman" pitchFamily="18" charset="0"/>
              </a:rPr>
              <a:t>The last two specify the range of locations in the second sequence</a:t>
            </a:r>
            <a:r>
              <a:rPr lang="en-US" sz="2500" dirty="0" smtClean="0">
                <a:solidFill>
                  <a:srgbClr val="000000"/>
                </a:solidFill>
                <a:latin typeface="Times New Roman" pitchFamily="18" charset="0"/>
              </a:rPr>
              <a:t>.</a:t>
            </a:r>
            <a:endParaRPr lang="en-US" sz="2500" dirty="0">
              <a:solidFill>
                <a:srgbClr val="000000"/>
              </a:solidFill>
              <a:latin typeface="Times New Roman" pitchFamily="18" charset="0"/>
            </a:endParaRPr>
          </a:p>
        </p:txBody>
      </p:sp>
      <p:sp>
        <p:nvSpPr>
          <p:cNvPr id="450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16.3.2 </a:t>
            </a:r>
            <a:r>
              <a:rPr lang="en-US" dirty="0" smtClean="0">
                <a:solidFill>
                  <a:srgbClr val="33B38C"/>
                </a:solidFill>
                <a:latin typeface="Lucida Console"/>
              </a:rPr>
              <a:t>equal</a:t>
            </a:r>
            <a:r>
              <a:rPr lang="en-US" dirty="0" smtClean="0">
                <a:solidFill>
                  <a:srgbClr val="33B38C"/>
                </a:solidFill>
                <a:latin typeface="Goudy Sans Medium"/>
              </a:rPr>
              <a:t>, </a:t>
            </a:r>
            <a:r>
              <a:rPr lang="en-US" dirty="0" smtClean="0">
                <a:solidFill>
                  <a:srgbClr val="33B38C"/>
                </a:solidFill>
                <a:latin typeface="Lucida Console"/>
              </a:rPr>
              <a:t>mismatch</a:t>
            </a:r>
            <a:r>
              <a:rPr lang="en-US" dirty="0" smtClean="0">
                <a:solidFill>
                  <a:srgbClr val="33B38C"/>
                </a:solidFill>
                <a:latin typeface="Goudy Sans Medium"/>
              </a:rPr>
              <a:t> and </a:t>
            </a:r>
            <a:r>
              <a:rPr lang="en-US" dirty="0" smtClean="0">
                <a:solidFill>
                  <a:srgbClr val="33B38C"/>
                </a:solidFill>
                <a:latin typeface="Lucida Console"/>
              </a:rPr>
              <a:t>lexicographical_compare</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46083"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Once again, we use the C++11 </a:t>
            </a:r>
            <a:r>
              <a:rPr lang="en-US" altLang="en-US" sz="2500" smtClean="0">
                <a:solidFill>
                  <a:srgbClr val="000000"/>
                </a:solidFill>
                <a:latin typeface="Lucida Console" panose="020B0609040504020204" pitchFamily="49" charset="0"/>
              </a:rPr>
              <a:t>begin</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end</a:t>
            </a:r>
            <a:r>
              <a:rPr lang="en-US" altLang="en-US" sz="2500" smtClean="0">
                <a:solidFill>
                  <a:srgbClr val="000000"/>
                </a:solidFill>
                <a:latin typeface="Times New Roman" panose="02020603050405020304" pitchFamily="18" charset="0"/>
              </a:rPr>
              <a:t> functions to determine the range of elements for each built-in array.</a:t>
            </a:r>
          </a:p>
          <a:p>
            <a:pPr>
              <a:lnSpc>
                <a:spcPct val="80000"/>
              </a:lnSpc>
            </a:pPr>
            <a:r>
              <a:rPr lang="en-US" altLang="en-US" sz="2500" smtClean="0">
                <a:solidFill>
                  <a:srgbClr val="000000"/>
                </a:solidFill>
                <a:latin typeface="Times New Roman" panose="02020603050405020304" pitchFamily="18" charset="0"/>
              </a:rPr>
              <a:t>While iterating through the sequences, the </a:t>
            </a:r>
            <a:r>
              <a:rPr lang="en-US" altLang="en-US" sz="2500" smtClean="0">
                <a:solidFill>
                  <a:srgbClr val="000000"/>
                </a:solidFill>
                <a:latin typeface="Lucida Console" panose="020B0609040504020204" pitchFamily="49" charset="0"/>
              </a:rPr>
              <a:t>lexicographical_compare</a:t>
            </a:r>
            <a:r>
              <a:rPr lang="en-US" altLang="en-US" sz="2500" smtClean="0">
                <a:solidFill>
                  <a:srgbClr val="000000"/>
                </a:solidFill>
                <a:latin typeface="Times New Roman" panose="02020603050405020304" pitchFamily="18" charset="0"/>
              </a:rPr>
              <a:t> checks if the element in the first sequence is less than the corresponding element in the second sequence.</a:t>
            </a:r>
          </a:p>
          <a:p>
            <a:pPr>
              <a:lnSpc>
                <a:spcPct val="80000"/>
              </a:lnSpc>
            </a:pPr>
            <a:r>
              <a:rPr lang="en-US" altLang="en-US" sz="2500" smtClean="0">
                <a:solidFill>
                  <a:srgbClr val="000000"/>
                </a:solidFill>
                <a:latin typeface="Times New Roman" panose="02020603050405020304" pitchFamily="18" charset="0"/>
              </a:rPr>
              <a:t>If so, the algorithm returns </a:t>
            </a:r>
            <a:r>
              <a:rPr lang="en-US" altLang="en-US" sz="2500" smtClean="0">
                <a:solidFill>
                  <a:srgbClr val="000000"/>
                </a:solidFill>
                <a:latin typeface="Lucida Console" panose="020B0609040504020204" pitchFamily="49" charset="0"/>
              </a:rPr>
              <a:t>true</a:t>
            </a:r>
            <a:r>
              <a:rPr lang="en-US" altLang="en-US" sz="2500" smtClean="0">
                <a:solidFill>
                  <a:srgbClr val="000000"/>
                </a:solidFill>
                <a:latin typeface="Times New Roman" panose="02020603050405020304" pitchFamily="18" charset="0"/>
              </a:rPr>
              <a:t>.</a:t>
            </a:r>
          </a:p>
          <a:p>
            <a:pPr>
              <a:lnSpc>
                <a:spcPct val="80000"/>
              </a:lnSpc>
            </a:pPr>
            <a:r>
              <a:rPr lang="en-US" altLang="en-US" sz="2500" smtClean="0">
                <a:solidFill>
                  <a:srgbClr val="000000"/>
                </a:solidFill>
                <a:latin typeface="Times New Roman" panose="02020603050405020304" pitchFamily="18" charset="0"/>
              </a:rPr>
              <a:t>If the element in the first sequence is greater than or equal to the element in the second sequence, the algorithm returns </a:t>
            </a:r>
            <a:r>
              <a:rPr lang="en-US" altLang="en-US" sz="2500" smtClean="0">
                <a:solidFill>
                  <a:srgbClr val="000000"/>
                </a:solidFill>
                <a:latin typeface="Lucida Console" panose="020B0609040504020204" pitchFamily="49" charset="0"/>
              </a:rPr>
              <a:t>false</a:t>
            </a:r>
            <a:r>
              <a:rPr lang="en-US" altLang="en-US" sz="2500" smtClean="0">
                <a:solidFill>
                  <a:srgbClr val="000000"/>
                </a:solidFill>
                <a:latin typeface="Times New Roman" panose="02020603050405020304" pitchFamily="18" charset="0"/>
              </a:rPr>
              <a:t>.</a:t>
            </a:r>
          </a:p>
          <a:p>
            <a:pPr>
              <a:lnSpc>
                <a:spcPct val="80000"/>
              </a:lnSpc>
            </a:pPr>
            <a:r>
              <a:rPr lang="en-US" altLang="en-US" sz="2500" smtClean="0">
                <a:solidFill>
                  <a:srgbClr val="000000"/>
                </a:solidFill>
                <a:latin typeface="Times New Roman" panose="02020603050405020304" pitchFamily="18" charset="0"/>
              </a:rPr>
              <a:t>This algorithm can be used to arrange sequences </a:t>
            </a:r>
            <a:r>
              <a:rPr lang="en-US" altLang="en-US" sz="2500" i="1" smtClean="0">
                <a:solidFill>
                  <a:srgbClr val="000000"/>
                </a:solidFill>
                <a:latin typeface="Times New Roman" panose="02020603050405020304" pitchFamily="18" charset="0"/>
              </a:rPr>
              <a:t>lexicographically</a:t>
            </a:r>
            <a:r>
              <a:rPr lang="en-US" altLang="en-US" sz="2500" smtClean="0">
                <a:solidFill>
                  <a:srgbClr val="000000"/>
                </a:solidFill>
                <a:latin typeface="Times New Roman" panose="02020603050405020304" pitchFamily="18" charset="0"/>
              </a:rPr>
              <a:t>.</a:t>
            </a:r>
          </a:p>
          <a:p>
            <a:pPr>
              <a:lnSpc>
                <a:spcPct val="80000"/>
              </a:lnSpc>
            </a:pPr>
            <a:r>
              <a:rPr lang="en-US" altLang="en-US" sz="2500" smtClean="0">
                <a:solidFill>
                  <a:srgbClr val="000000"/>
                </a:solidFill>
                <a:latin typeface="Times New Roman" panose="02020603050405020304" pitchFamily="18" charset="0"/>
              </a:rPr>
              <a:t>Typically, such sequences contain strings.</a:t>
            </a:r>
          </a:p>
        </p:txBody>
      </p:sp>
      <p:sp>
        <p:nvSpPr>
          <p:cNvPr id="4608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16.3.3 </a:t>
            </a:r>
            <a:r>
              <a:rPr lang="en-US" dirty="0" smtClean="0">
                <a:solidFill>
                  <a:srgbClr val="33B38C"/>
                </a:solidFill>
                <a:latin typeface="Lucida Console"/>
              </a:rPr>
              <a:t>remove</a:t>
            </a:r>
            <a:r>
              <a:rPr lang="en-US" dirty="0" smtClean="0">
                <a:solidFill>
                  <a:srgbClr val="33B38C"/>
                </a:solidFill>
                <a:latin typeface="Goudy Sans Medium"/>
              </a:rPr>
              <a:t>, </a:t>
            </a:r>
            <a:r>
              <a:rPr lang="en-US" dirty="0" smtClean="0">
                <a:solidFill>
                  <a:srgbClr val="33B38C"/>
                </a:solidFill>
                <a:latin typeface="Lucida Console"/>
              </a:rPr>
              <a:t>remove_if</a:t>
            </a:r>
            <a:r>
              <a:rPr lang="en-US" dirty="0" smtClean="0">
                <a:solidFill>
                  <a:srgbClr val="33B38C"/>
                </a:solidFill>
                <a:latin typeface="Goudy Sans Medium"/>
              </a:rPr>
              <a:t>, </a:t>
            </a:r>
            <a:r>
              <a:rPr lang="en-US" dirty="0" smtClean="0">
                <a:solidFill>
                  <a:srgbClr val="33B38C"/>
                </a:solidFill>
                <a:latin typeface="Lucida Console"/>
              </a:rPr>
              <a:t>remove_copy</a:t>
            </a:r>
            <a:r>
              <a:rPr lang="en-US" dirty="0" smtClean="0">
                <a:solidFill>
                  <a:srgbClr val="33B38C"/>
                </a:solidFill>
                <a:latin typeface="Goudy Sans Medium"/>
              </a:rPr>
              <a:t> and </a:t>
            </a:r>
            <a:r>
              <a:rPr lang="en-US" dirty="0" smtClean="0">
                <a:solidFill>
                  <a:srgbClr val="33B38C"/>
                </a:solidFill>
                <a:latin typeface="Lucida Console"/>
              </a:rPr>
              <a:t>remove_copy_if</a:t>
            </a:r>
          </a:p>
        </p:txBody>
      </p:sp>
      <p:sp>
        <p:nvSpPr>
          <p:cNvPr id="47107"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Figure 16.3 demonstrates removing values from a sequence with algorithms </a:t>
            </a:r>
            <a:r>
              <a:rPr lang="en-US" altLang="en-US" smtClean="0">
                <a:solidFill>
                  <a:srgbClr val="000000"/>
                </a:solidFill>
                <a:latin typeface="Lucida Console" panose="020B0609040504020204" pitchFamily="49" charset="0"/>
              </a:rPr>
              <a:t>remove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remove_if</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remove_copy</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remove_copy_if</a:t>
            </a:r>
            <a:r>
              <a:rPr lang="en-US" altLang="en-US" smtClean="0">
                <a:solidFill>
                  <a:srgbClr val="000000"/>
                </a:solidFill>
                <a:latin typeface="Times New Roman" panose="02020603050405020304" pitchFamily="18" charset="0"/>
              </a:rPr>
              <a:t>.</a:t>
            </a:r>
          </a:p>
        </p:txBody>
      </p:sp>
      <p:sp>
        <p:nvSpPr>
          <p:cNvPr id="4710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cpphtp9_16_STL_PT2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cpphtp9_16_STL_PT2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cpphtp9_16_STL_PT2_Page_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pphtp9_16_STL_PT2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pphtp9_16_STL_PT2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fontAlgn="auto">
              <a:spcAft>
                <a:spcPts val="0"/>
              </a:spcAft>
              <a:defRPr/>
            </a:pPr>
            <a:r>
              <a:rPr lang="en-US" sz="3000" dirty="0" smtClean="0">
                <a:solidFill>
                  <a:srgbClr val="59D9B3"/>
                </a:solidFill>
                <a:latin typeface="Arial" pitchFamily="34" charset="0"/>
              </a:rPr>
              <a:t>16.3.3 </a:t>
            </a:r>
            <a:r>
              <a:rPr lang="en-US" sz="3000" dirty="0" smtClean="0">
                <a:solidFill>
                  <a:srgbClr val="33B38C"/>
                </a:solidFill>
                <a:latin typeface="Lucida Console" pitchFamily="49" charset="0"/>
              </a:rPr>
              <a:t>remove</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remove_if</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remove_copy</a:t>
            </a:r>
            <a:r>
              <a:rPr lang="en-US" sz="3000" dirty="0" smtClean="0">
                <a:solidFill>
                  <a:srgbClr val="33B38C"/>
                </a:solidFill>
                <a:latin typeface="Goudy Sans Medium" pitchFamily="34" charset="0"/>
              </a:rPr>
              <a:t> and </a:t>
            </a:r>
            <a:r>
              <a:rPr lang="en-US" sz="3000" dirty="0" smtClean="0">
                <a:solidFill>
                  <a:srgbClr val="33B38C"/>
                </a:solidFill>
                <a:latin typeface="Lucida Console" pitchFamily="49" charset="0"/>
              </a:rPr>
              <a:t>remove_copy_if</a:t>
            </a:r>
            <a:r>
              <a:rPr lang="en-US" sz="3000" dirty="0" smtClean="0">
                <a:solidFill>
                  <a:srgbClr val="33B38C"/>
                </a:solidFill>
                <a:latin typeface="Goudy Sans Medium" pitchFamily="34" charset="0"/>
              </a:rPr>
              <a:t> (Cont.)</a:t>
            </a:r>
            <a:endParaRPr lang="en-US" sz="3000" dirty="0" smtClean="0">
              <a:solidFill>
                <a:srgbClr val="33B38C"/>
              </a:solidFill>
              <a:latin typeface="Lucida Console" pitchFamily="49" charset="0"/>
            </a:endParaRPr>
          </a:p>
        </p:txBody>
      </p:sp>
      <p:sp>
        <p:nvSpPr>
          <p:cNvPr id="32771" name="Text Placeholder 2"/>
          <p:cNvSpPr>
            <a:spLocks noGrp="1"/>
          </p:cNvSpPr>
          <p:nvPr>
            <p:ph type="body" idx="1"/>
          </p:nvPr>
        </p:nvSpPr>
        <p:spPr/>
        <p:txBody>
          <a:bodyPr>
            <a:normAutofit lnSpcReduction="10000"/>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remove</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22 uses the </a:t>
            </a:r>
            <a:r>
              <a:rPr lang="en-US" sz="2500" dirty="0" smtClean="0">
                <a:solidFill>
                  <a:srgbClr val="0000FF"/>
                </a:solidFill>
                <a:latin typeface="LucidaSansTypewriter" pitchFamily="49" charset="0"/>
              </a:rPr>
              <a:t>remove</a:t>
            </a:r>
            <a:r>
              <a:rPr lang="en-US" sz="2500" dirty="0" smtClean="0">
                <a:solidFill>
                  <a:srgbClr val="000000"/>
                </a:solidFill>
                <a:latin typeface="Times New Roman" pitchFamily="18" charset="0"/>
              </a:rPr>
              <a:t> algorithm to eliminate from </a:t>
            </a:r>
            <a:r>
              <a:rPr lang="en-US" sz="2500" dirty="0" smtClean="0">
                <a:solidFill>
                  <a:srgbClr val="000000"/>
                </a:solidFill>
                <a:latin typeface="Lucida Console" pitchFamily="49" charset="0"/>
              </a:rPr>
              <a:t>a1</a:t>
            </a:r>
            <a:r>
              <a:rPr lang="en-US" sz="2500" dirty="0" smtClean="0">
                <a:solidFill>
                  <a:srgbClr val="000000"/>
                </a:solidFill>
                <a:latin typeface="Times New Roman" pitchFamily="18" charset="0"/>
              </a:rPr>
              <a:t> </a:t>
            </a:r>
            <a:r>
              <a:rPr lang="en-US" sz="2500" i="1" dirty="0" smtClean="0">
                <a:solidFill>
                  <a:srgbClr val="000000"/>
                </a:solidFill>
                <a:latin typeface="Times New Roman" pitchFamily="18" charset="0"/>
              </a:rPr>
              <a:t>all</a:t>
            </a:r>
            <a:r>
              <a:rPr lang="en-US" sz="2500" dirty="0" smtClean="0">
                <a:solidFill>
                  <a:srgbClr val="000000"/>
                </a:solidFill>
                <a:latin typeface="Times New Roman" pitchFamily="18" charset="0"/>
              </a:rPr>
              <a:t> elements with the value </a:t>
            </a:r>
            <a:r>
              <a:rPr lang="en-US" sz="2500" dirty="0" smtClean="0">
                <a:solidFill>
                  <a:srgbClr val="000000"/>
                </a:solidFill>
                <a:latin typeface="Lucida Console" pitchFamily="49" charset="0"/>
              </a:rPr>
              <a:t>10</a:t>
            </a:r>
            <a:r>
              <a:rPr lang="en-US" sz="2500" dirty="0" smtClean="0">
                <a:solidFill>
                  <a:srgbClr val="000000"/>
                </a:solidFill>
                <a:latin typeface="Times New Roman" pitchFamily="18" charset="0"/>
              </a:rPr>
              <a:t> in the range from </a:t>
            </a:r>
            <a:r>
              <a:rPr lang="en-US" sz="2500" dirty="0" smtClean="0">
                <a:solidFill>
                  <a:srgbClr val="000000"/>
                </a:solidFill>
                <a:latin typeface="Lucida Console" pitchFamily="49" charset="0"/>
              </a:rPr>
              <a:t>a1.begin()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a1.end()</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first two iterator arguments must be </a:t>
            </a:r>
            <a:r>
              <a:rPr lang="en-US" sz="2500" i="1" dirty="0" smtClean="0">
                <a:solidFill>
                  <a:srgbClr val="000000"/>
                </a:solidFill>
                <a:latin typeface="Times New Roman" pitchFamily="18" charset="0"/>
              </a:rPr>
              <a:t>forward</a:t>
            </a:r>
            <a:r>
              <a:rPr lang="en-US" sz="2500" dirty="0" smtClean="0">
                <a:solidFill>
                  <a:srgbClr val="000000"/>
                </a:solidFill>
                <a:latin typeface="Times New Roman" pitchFamily="18" charset="0"/>
              </a:rPr>
              <a:t> iterators.</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This algorithm does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modify the number of elements in the container or destroy the eliminated elements, but it does move </a:t>
            </a:r>
            <a:r>
              <a:rPr lang="en-US" sz="2500" i="1" dirty="0" smtClean="0">
                <a:solidFill>
                  <a:srgbClr val="000000"/>
                </a:solidFill>
                <a:latin typeface="Times New Roman" pitchFamily="18" charset="0"/>
              </a:rPr>
              <a:t>all</a:t>
            </a:r>
            <a:r>
              <a:rPr lang="en-US" sz="2500" dirty="0" smtClean="0">
                <a:solidFill>
                  <a:srgbClr val="000000"/>
                </a:solidFill>
                <a:latin typeface="Times New Roman" pitchFamily="18" charset="0"/>
              </a:rPr>
              <a:t> elements that are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eliminated toward the </a:t>
            </a:r>
            <a:r>
              <a:rPr lang="en-US" sz="2500" i="1" dirty="0" smtClean="0">
                <a:solidFill>
                  <a:srgbClr val="000000"/>
                </a:solidFill>
                <a:latin typeface="Times New Roman" pitchFamily="18" charset="0"/>
              </a:rPr>
              <a:t>beginning</a:t>
            </a:r>
            <a:r>
              <a:rPr lang="en-US" sz="2500" dirty="0" smtClean="0">
                <a:solidFill>
                  <a:srgbClr val="000000"/>
                </a:solidFill>
                <a:latin typeface="Times New Roman" pitchFamily="18" charset="0"/>
              </a:rPr>
              <a:t> of the container.</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algorithm returns an iterator positioned after the last element that was not removed.</a:t>
            </a:r>
          </a:p>
          <a:p>
            <a:pPr marL="365760" indent="-256032" fontAlgn="auto">
              <a:lnSpc>
                <a:spcPct val="90000"/>
              </a:lnSpc>
              <a:spcAft>
                <a:spcPts val="0"/>
              </a:spcAft>
              <a:buFont typeface="Wingdings 3"/>
              <a:buChar char=""/>
              <a:defRPr/>
            </a:pPr>
            <a:r>
              <a:rPr lang="en-US" sz="2800" dirty="0">
                <a:solidFill>
                  <a:srgbClr val="000000"/>
                </a:solidFill>
                <a:latin typeface="Times New Roman" pitchFamily="18" charset="0"/>
              </a:rPr>
              <a:t>Elements from the iterator position to the end of the container have </a:t>
            </a:r>
            <a:r>
              <a:rPr lang="en-US" sz="2800" i="1" dirty="0">
                <a:solidFill>
                  <a:srgbClr val="000000"/>
                </a:solidFill>
                <a:latin typeface="Times New Roman" pitchFamily="18" charset="0"/>
              </a:rPr>
              <a:t>unspecified</a:t>
            </a:r>
            <a:r>
              <a:rPr lang="en-US" sz="2800" dirty="0">
                <a:solidFill>
                  <a:srgbClr val="000000"/>
                </a:solidFill>
                <a:latin typeface="Times New Roman" pitchFamily="18" charset="0"/>
              </a:rPr>
              <a:t> values</a:t>
            </a:r>
            <a:r>
              <a:rPr lang="en-US" sz="2800" dirty="0" smtClean="0">
                <a:solidFill>
                  <a:srgbClr val="000000"/>
                </a:solidFill>
                <a:latin typeface="Times New Roman" pitchFamily="18" charset="0"/>
              </a:rPr>
              <a:t>.</a:t>
            </a:r>
            <a:endParaRPr lang="en-US" sz="2800" dirty="0">
              <a:solidFill>
                <a:srgbClr val="000000"/>
              </a:solidFill>
              <a:latin typeface="Times New Roman" pitchFamily="18" charset="0"/>
            </a:endParaRPr>
          </a:p>
        </p:txBody>
      </p:sp>
      <p:sp>
        <p:nvSpPr>
          <p:cNvPr id="5222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fontAlgn="auto">
              <a:spcAft>
                <a:spcPts val="0"/>
              </a:spcAft>
              <a:defRPr/>
            </a:pPr>
            <a:r>
              <a:rPr lang="en-US" sz="3000" dirty="0" smtClean="0">
                <a:solidFill>
                  <a:srgbClr val="59D9B3"/>
                </a:solidFill>
                <a:latin typeface="Arial" pitchFamily="34" charset="0"/>
              </a:rPr>
              <a:t>16.3.3 </a:t>
            </a:r>
            <a:r>
              <a:rPr lang="en-US" sz="3000" dirty="0" smtClean="0">
                <a:solidFill>
                  <a:srgbClr val="33B38C"/>
                </a:solidFill>
                <a:latin typeface="Lucida Console" pitchFamily="49" charset="0"/>
              </a:rPr>
              <a:t>remove</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remove_if</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remove_copy</a:t>
            </a:r>
            <a:r>
              <a:rPr lang="en-US" sz="3000" dirty="0" smtClean="0">
                <a:solidFill>
                  <a:srgbClr val="33B38C"/>
                </a:solidFill>
                <a:latin typeface="Goudy Sans Medium" pitchFamily="34" charset="0"/>
              </a:rPr>
              <a:t> and </a:t>
            </a:r>
            <a:r>
              <a:rPr lang="en-US" sz="3000" dirty="0" smtClean="0">
                <a:solidFill>
                  <a:srgbClr val="33B38C"/>
                </a:solidFill>
                <a:latin typeface="Lucida Console" pitchFamily="49" charset="0"/>
              </a:rPr>
              <a:t>remove_copy_if</a:t>
            </a:r>
            <a:r>
              <a:rPr lang="en-US" sz="3000" dirty="0" smtClean="0">
                <a:solidFill>
                  <a:srgbClr val="33B38C"/>
                </a:solidFill>
                <a:latin typeface="Goudy Sans Medium" pitchFamily="34" charset="0"/>
              </a:rPr>
              <a:t> (Cont.)</a:t>
            </a:r>
            <a:endParaRPr lang="en-US" sz="3000" dirty="0" smtClean="0">
              <a:solidFill>
                <a:srgbClr val="33B38C"/>
              </a:solidFill>
              <a:latin typeface="Lucida Console" pitchFamily="49" charset="0"/>
            </a:endParaRPr>
          </a:p>
        </p:txBody>
      </p:sp>
      <p:sp>
        <p:nvSpPr>
          <p:cNvPr id="33795"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300" b="1" i="1" dirty="0">
                <a:solidFill>
                  <a:srgbClr val="000000"/>
                </a:solidFill>
                <a:latin typeface="Lucida Console" pitchFamily="49" charset="0"/>
              </a:rPr>
              <a:t>remove_if</a:t>
            </a:r>
            <a:r>
              <a:rPr lang="en-US" sz="23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Line 32 uses the </a:t>
            </a:r>
            <a:r>
              <a:rPr lang="en-US" sz="2300" dirty="0" smtClean="0">
                <a:solidFill>
                  <a:srgbClr val="0000FF"/>
                </a:solidFill>
                <a:latin typeface="LucidaSansTypewriter" pitchFamily="49" charset="0"/>
              </a:rPr>
              <a:t>remove_copy</a:t>
            </a:r>
            <a:r>
              <a:rPr lang="en-US" sz="2300" dirty="0" smtClean="0">
                <a:solidFill>
                  <a:srgbClr val="000000"/>
                </a:solidFill>
                <a:latin typeface="Times New Roman" pitchFamily="18" charset="0"/>
              </a:rPr>
              <a:t> algorithm to copy </a:t>
            </a:r>
            <a:r>
              <a:rPr lang="en-US" sz="2300" i="1" dirty="0" smtClean="0">
                <a:solidFill>
                  <a:srgbClr val="000000"/>
                </a:solidFill>
                <a:latin typeface="Times New Roman" pitchFamily="18" charset="0"/>
              </a:rPr>
              <a:t>all</a:t>
            </a:r>
            <a:r>
              <a:rPr lang="en-US" sz="2300" dirty="0" smtClean="0">
                <a:solidFill>
                  <a:srgbClr val="000000"/>
                </a:solidFill>
                <a:latin typeface="Times New Roman" pitchFamily="18" charset="0"/>
              </a:rPr>
              <a:t> elements from </a:t>
            </a:r>
            <a:r>
              <a:rPr lang="en-US" sz="2300" dirty="0" smtClean="0">
                <a:solidFill>
                  <a:srgbClr val="000000"/>
                </a:solidFill>
                <a:latin typeface="Lucida Console" pitchFamily="49" charset="0"/>
              </a:rPr>
              <a:t>a2</a:t>
            </a:r>
            <a:r>
              <a:rPr lang="en-US" sz="2300" dirty="0" smtClean="0">
                <a:solidFill>
                  <a:srgbClr val="000000"/>
                </a:solidFill>
                <a:latin typeface="Times New Roman" pitchFamily="18" charset="0"/>
              </a:rPr>
              <a:t> that do </a:t>
            </a:r>
            <a:r>
              <a:rPr lang="en-US" sz="2300" i="1" dirty="0" smtClean="0">
                <a:solidFill>
                  <a:srgbClr val="000000"/>
                </a:solidFill>
                <a:latin typeface="Times New Roman" pitchFamily="18" charset="0"/>
              </a:rPr>
              <a:t>not</a:t>
            </a:r>
            <a:r>
              <a:rPr lang="en-US" sz="2300" dirty="0" smtClean="0">
                <a:solidFill>
                  <a:srgbClr val="000000"/>
                </a:solidFill>
                <a:latin typeface="Times New Roman" pitchFamily="18" charset="0"/>
              </a:rPr>
              <a:t> have the value </a:t>
            </a:r>
            <a:r>
              <a:rPr lang="en-US" sz="2300" dirty="0" smtClean="0">
                <a:solidFill>
                  <a:srgbClr val="000000"/>
                </a:solidFill>
                <a:latin typeface="Lucida Console" pitchFamily="49" charset="0"/>
              </a:rPr>
              <a:t>10</a:t>
            </a:r>
            <a:r>
              <a:rPr lang="en-US" sz="2300" dirty="0" smtClean="0">
                <a:solidFill>
                  <a:srgbClr val="000000"/>
                </a:solidFill>
                <a:latin typeface="Times New Roman" pitchFamily="18" charset="0"/>
              </a:rPr>
              <a:t> in the range from </a:t>
            </a:r>
            <a:r>
              <a:rPr lang="en-US" sz="2300" dirty="0" smtClean="0">
                <a:solidFill>
                  <a:srgbClr val="000000"/>
                </a:solidFill>
                <a:latin typeface="Lucida Console" pitchFamily="49" charset="0"/>
              </a:rPr>
              <a:t>a2.cbegin()</a:t>
            </a:r>
            <a:r>
              <a:rPr lang="en-US" sz="2300" dirty="0" smtClean="0">
                <a:solidFill>
                  <a:srgbClr val="000000"/>
                </a:solidFill>
                <a:latin typeface="Times New Roman" pitchFamily="18" charset="0"/>
              </a:rPr>
              <a:t> up to, but </a:t>
            </a:r>
            <a:r>
              <a:rPr lang="en-US" sz="2300" i="1" dirty="0" smtClean="0">
                <a:solidFill>
                  <a:srgbClr val="000000"/>
                </a:solidFill>
                <a:latin typeface="Times New Roman" pitchFamily="18" charset="0"/>
              </a:rPr>
              <a:t>not</a:t>
            </a:r>
            <a:r>
              <a:rPr lang="en-US" sz="2300" dirty="0" smtClean="0">
                <a:solidFill>
                  <a:srgbClr val="000000"/>
                </a:solidFill>
                <a:latin typeface="Times New Roman" pitchFamily="18" charset="0"/>
              </a:rPr>
              <a:t> including, </a:t>
            </a:r>
            <a:r>
              <a:rPr lang="en-US" sz="2300" dirty="0" smtClean="0">
                <a:solidFill>
                  <a:srgbClr val="000000"/>
                </a:solidFill>
                <a:latin typeface="Lucida Console" pitchFamily="49" charset="0"/>
              </a:rPr>
              <a:t>a2.cend()</a:t>
            </a:r>
            <a:r>
              <a:rPr lang="en-US" sz="23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elements are placed in </a:t>
            </a:r>
            <a:r>
              <a:rPr lang="en-US" sz="2300" dirty="0" smtClean="0">
                <a:solidFill>
                  <a:srgbClr val="000000"/>
                </a:solidFill>
                <a:latin typeface="Lucida Console" pitchFamily="49" charset="0"/>
              </a:rPr>
              <a:t>c</a:t>
            </a:r>
            <a:r>
              <a:rPr lang="en-US" sz="2300" dirty="0" smtClean="0">
                <a:solidFill>
                  <a:srgbClr val="000000"/>
                </a:solidFill>
                <a:latin typeface="Times New Roman" pitchFamily="18" charset="0"/>
              </a:rPr>
              <a:t>, starting at position </a:t>
            </a:r>
            <a:r>
              <a:rPr lang="en-US" sz="2300" dirty="0" smtClean="0">
                <a:solidFill>
                  <a:srgbClr val="000000"/>
                </a:solidFill>
                <a:latin typeface="Lucida Console" pitchFamily="49" charset="0"/>
              </a:rPr>
              <a:t>c.begin()</a:t>
            </a:r>
            <a:r>
              <a:rPr lang="en-US" sz="23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iterators supplied as the first two arguments must be </a:t>
            </a:r>
            <a:r>
              <a:rPr lang="en-US" sz="2300" i="1" dirty="0" smtClean="0">
                <a:solidFill>
                  <a:srgbClr val="000000"/>
                </a:solidFill>
                <a:latin typeface="Times New Roman" pitchFamily="18" charset="0"/>
              </a:rPr>
              <a:t>input iterators</a:t>
            </a:r>
            <a:r>
              <a:rPr lang="en-US" sz="23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iterator supplied as the third argument must be an output iterator so that the element being copied can be </a:t>
            </a:r>
            <a:r>
              <a:rPr lang="en-US" sz="2300" i="1" dirty="0" smtClean="0">
                <a:solidFill>
                  <a:srgbClr val="000000"/>
                </a:solidFill>
                <a:latin typeface="Times New Roman" pitchFamily="18" charset="0"/>
              </a:rPr>
              <a:t>inserted</a:t>
            </a:r>
            <a:r>
              <a:rPr lang="en-US" sz="2300" dirty="0" smtClean="0">
                <a:solidFill>
                  <a:srgbClr val="000000"/>
                </a:solidFill>
                <a:latin typeface="Times New Roman" pitchFamily="18" charset="0"/>
              </a:rPr>
              <a:t> into the copy location.</a:t>
            </a:r>
          </a:p>
          <a:p>
            <a:pPr marL="365760" indent="-256032" fontAlgn="auto">
              <a:lnSpc>
                <a:spcPct val="90000"/>
              </a:lnSpc>
              <a:spcAft>
                <a:spcPts val="0"/>
              </a:spcAft>
              <a:buFont typeface="Wingdings 3"/>
              <a:buChar char=""/>
              <a:defRPr/>
            </a:pPr>
            <a:r>
              <a:rPr lang="en-US" sz="2400" dirty="0">
                <a:solidFill>
                  <a:srgbClr val="000000"/>
                </a:solidFill>
                <a:latin typeface="Times New Roman" pitchFamily="18" charset="0"/>
              </a:rPr>
              <a:t>This algorithm returns an iterator positioned after the last element copied into </a:t>
            </a:r>
            <a:r>
              <a:rPr lang="en-US" sz="2400" dirty="0">
                <a:solidFill>
                  <a:srgbClr val="000000"/>
                </a:solidFill>
                <a:latin typeface="Lucida Console" pitchFamily="49" charset="0"/>
              </a:rPr>
              <a:t>vector</a:t>
            </a:r>
            <a:r>
              <a:rPr lang="en-US" sz="2400" dirty="0">
                <a:solidFill>
                  <a:srgbClr val="000000"/>
                </a:solidFill>
                <a:latin typeface="Times New Roman" pitchFamily="18" charset="0"/>
              </a:rPr>
              <a:t> </a:t>
            </a:r>
            <a:r>
              <a:rPr lang="en-US" sz="2400" dirty="0">
                <a:solidFill>
                  <a:srgbClr val="000000"/>
                </a:solidFill>
                <a:latin typeface="Lucida Console" pitchFamily="49" charset="0"/>
              </a:rPr>
              <a:t>c</a:t>
            </a:r>
            <a:r>
              <a:rPr lang="en-US" sz="2400" dirty="0">
                <a:solidFill>
                  <a:srgbClr val="000000"/>
                </a:solidFill>
                <a:latin typeface="Times New Roman" pitchFamily="18" charset="0"/>
              </a:rPr>
              <a:t>.</a:t>
            </a:r>
          </a:p>
          <a:p>
            <a:pPr marL="365760" indent="-256032" fontAlgn="auto">
              <a:lnSpc>
                <a:spcPct val="90000"/>
              </a:lnSpc>
              <a:spcAft>
                <a:spcPts val="0"/>
              </a:spcAft>
              <a:buFont typeface="Wingdings 3"/>
              <a:buChar char=""/>
              <a:defRPr/>
            </a:pPr>
            <a:endParaRPr lang="en-US" sz="2300" dirty="0" smtClean="0">
              <a:solidFill>
                <a:srgbClr val="000000"/>
              </a:solidFill>
              <a:latin typeface="Times New Roman" pitchFamily="18" charset="0"/>
            </a:endParaRPr>
          </a:p>
        </p:txBody>
      </p:sp>
      <p:sp>
        <p:nvSpPr>
          <p:cNvPr id="5325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fontAlgn="auto">
              <a:spcAft>
                <a:spcPts val="0"/>
              </a:spcAft>
              <a:defRPr/>
            </a:pPr>
            <a:r>
              <a:rPr lang="en-US" sz="3000" dirty="0" smtClean="0">
                <a:solidFill>
                  <a:srgbClr val="59D9B3"/>
                </a:solidFill>
                <a:latin typeface="Arial" pitchFamily="34" charset="0"/>
              </a:rPr>
              <a:t>16.3.3 </a:t>
            </a:r>
            <a:r>
              <a:rPr lang="en-US" sz="3000" dirty="0" smtClean="0">
                <a:solidFill>
                  <a:srgbClr val="33B38C"/>
                </a:solidFill>
                <a:latin typeface="Lucida Console" pitchFamily="49" charset="0"/>
              </a:rPr>
              <a:t>remove</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remove_if</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remove_copy</a:t>
            </a:r>
            <a:r>
              <a:rPr lang="en-US" sz="3000" dirty="0" smtClean="0">
                <a:solidFill>
                  <a:srgbClr val="33B38C"/>
                </a:solidFill>
                <a:latin typeface="Goudy Sans Medium" pitchFamily="34" charset="0"/>
              </a:rPr>
              <a:t> and </a:t>
            </a:r>
            <a:r>
              <a:rPr lang="en-US" sz="3000" dirty="0" smtClean="0">
                <a:solidFill>
                  <a:srgbClr val="33B38C"/>
                </a:solidFill>
                <a:latin typeface="Lucida Console" pitchFamily="49" charset="0"/>
              </a:rPr>
              <a:t>remove_copy_if</a:t>
            </a:r>
            <a:r>
              <a:rPr lang="en-US" sz="3000" dirty="0" smtClean="0">
                <a:solidFill>
                  <a:srgbClr val="33B38C"/>
                </a:solidFill>
                <a:latin typeface="Goudy Sans Medium" pitchFamily="34" charset="0"/>
              </a:rPr>
              <a:t> (Cont.)</a:t>
            </a:r>
            <a:endParaRPr lang="en-US" sz="3000" dirty="0" smtClean="0">
              <a:solidFill>
                <a:srgbClr val="33B38C"/>
              </a:solidFill>
              <a:latin typeface="Lucida Console" pitchFamily="49" charset="0"/>
            </a:endParaRPr>
          </a:p>
        </p:txBody>
      </p:sp>
      <p:sp>
        <p:nvSpPr>
          <p:cNvPr id="34819"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500" b="1" i="1" dirty="0">
                <a:solidFill>
                  <a:srgbClr val="000000"/>
                </a:solidFill>
                <a:latin typeface="Times New Roman" pitchFamily="18" charset="0"/>
              </a:rPr>
              <a:t>remove_if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41 uses the </a:t>
            </a:r>
            <a:r>
              <a:rPr lang="en-US" sz="2500" dirty="0" smtClean="0">
                <a:solidFill>
                  <a:srgbClr val="0000FF"/>
                </a:solidFill>
                <a:latin typeface="LucidaSansTypewriter" pitchFamily="49" charset="0"/>
              </a:rPr>
              <a:t>remove_if</a:t>
            </a:r>
            <a:r>
              <a:rPr lang="en-US" sz="2500" dirty="0" smtClean="0">
                <a:solidFill>
                  <a:srgbClr val="000000"/>
                </a:solidFill>
                <a:latin typeface="Times New Roman" pitchFamily="18" charset="0"/>
              </a:rPr>
              <a:t> algorithm to delete from </a:t>
            </a:r>
            <a:r>
              <a:rPr lang="en-US" sz="2500" dirty="0" smtClean="0">
                <a:solidFill>
                  <a:srgbClr val="000000"/>
                </a:solidFill>
                <a:latin typeface="Lucida Console" pitchFamily="49" charset="0"/>
              </a:rPr>
              <a:t>a3</a:t>
            </a:r>
            <a:r>
              <a:rPr lang="en-US" sz="2500" dirty="0" smtClean="0">
                <a:solidFill>
                  <a:srgbClr val="000000"/>
                </a:solidFill>
                <a:latin typeface="Times New Roman" pitchFamily="18" charset="0"/>
              </a:rPr>
              <a:t> </a:t>
            </a:r>
            <a:r>
              <a:rPr lang="en-US" sz="2500" i="1" dirty="0" smtClean="0">
                <a:solidFill>
                  <a:srgbClr val="000000"/>
                </a:solidFill>
                <a:latin typeface="Times New Roman" pitchFamily="18" charset="0"/>
              </a:rPr>
              <a:t>all</a:t>
            </a:r>
            <a:r>
              <a:rPr lang="en-US" sz="2500" dirty="0" smtClean="0">
                <a:solidFill>
                  <a:srgbClr val="000000"/>
                </a:solidFill>
                <a:latin typeface="Times New Roman" pitchFamily="18" charset="0"/>
              </a:rPr>
              <a:t> those elements in the range from </a:t>
            </a:r>
            <a:r>
              <a:rPr lang="en-US" sz="2500" dirty="0" smtClean="0">
                <a:solidFill>
                  <a:srgbClr val="000000"/>
                </a:solidFill>
                <a:latin typeface="Lucida Console" pitchFamily="49" charset="0"/>
              </a:rPr>
              <a:t>a3.begin()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a3.end()</a:t>
            </a:r>
            <a:r>
              <a:rPr lang="en-US" sz="2500" dirty="0" smtClean="0">
                <a:solidFill>
                  <a:srgbClr val="000000"/>
                </a:solidFill>
                <a:latin typeface="Times New Roman" pitchFamily="18" charset="0"/>
              </a:rPr>
              <a:t> for which our user-defined unary predicate function </a:t>
            </a:r>
            <a:r>
              <a:rPr lang="en-US" sz="2500" dirty="0" smtClean="0">
                <a:solidFill>
                  <a:srgbClr val="000000"/>
                </a:solidFill>
                <a:latin typeface="Lucida Console" pitchFamily="49" charset="0"/>
              </a:rPr>
              <a:t>greater9</a:t>
            </a:r>
            <a:r>
              <a:rPr lang="en-US" sz="2500" dirty="0" smtClean="0">
                <a:solidFill>
                  <a:srgbClr val="000000"/>
                </a:solidFill>
                <a:latin typeface="Times New Roman" pitchFamily="18" charset="0"/>
              </a:rPr>
              <a:t> returns </a:t>
            </a:r>
            <a:r>
              <a:rPr lang="en-US" sz="2500" dirty="0" smtClean="0">
                <a:solidFill>
                  <a:srgbClr val="000000"/>
                </a:solidFill>
                <a:latin typeface="Lucida Console" pitchFamily="49" charset="0"/>
              </a:rPr>
              <a:t>true</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Function </a:t>
            </a:r>
            <a:r>
              <a:rPr lang="en-US" sz="2500" dirty="0" smtClean="0">
                <a:solidFill>
                  <a:srgbClr val="000000"/>
                </a:solidFill>
                <a:latin typeface="Lucida Console" pitchFamily="49" charset="0"/>
              </a:rPr>
              <a:t>greater9</a:t>
            </a:r>
            <a:r>
              <a:rPr lang="en-US" sz="2500" dirty="0" smtClean="0">
                <a:solidFill>
                  <a:srgbClr val="000000"/>
                </a:solidFill>
                <a:latin typeface="Times New Roman" pitchFamily="18" charset="0"/>
              </a:rPr>
              <a:t> (defined in lines 61–64) returns </a:t>
            </a:r>
            <a:r>
              <a:rPr lang="en-US" sz="2500" dirty="0" smtClean="0">
                <a:solidFill>
                  <a:srgbClr val="000000"/>
                </a:solidFill>
                <a:latin typeface="Lucida Console" pitchFamily="49" charset="0"/>
              </a:rPr>
              <a:t>true</a:t>
            </a:r>
            <a:r>
              <a:rPr lang="en-US" sz="2500" dirty="0" smtClean="0">
                <a:solidFill>
                  <a:srgbClr val="000000"/>
                </a:solidFill>
                <a:latin typeface="Times New Roman" pitchFamily="18" charset="0"/>
              </a:rPr>
              <a:t> if the value passed to it’s greater than 9; otherwise, it returns </a:t>
            </a:r>
            <a:r>
              <a:rPr lang="en-US" sz="2500" dirty="0" smtClean="0">
                <a:solidFill>
                  <a:srgbClr val="000000"/>
                </a:solidFill>
                <a:latin typeface="Lucida Console" pitchFamily="49" charset="0"/>
              </a:rPr>
              <a:t>false</a:t>
            </a:r>
            <a:r>
              <a:rPr lang="en-US" sz="2500" dirty="0" smtClean="0">
                <a:solidFill>
                  <a:srgbClr val="000000"/>
                </a:solidFill>
                <a:latin typeface="Times New Roman" pitchFamily="18" charset="0"/>
              </a:rPr>
              <a:t>.</a:t>
            </a:r>
          </a:p>
        </p:txBody>
      </p:sp>
      <p:sp>
        <p:nvSpPr>
          <p:cNvPr id="5427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fontAlgn="auto">
              <a:spcAft>
                <a:spcPts val="0"/>
              </a:spcAft>
              <a:defRPr/>
            </a:pPr>
            <a:r>
              <a:rPr lang="en-US" sz="3000" dirty="0" smtClean="0">
                <a:solidFill>
                  <a:srgbClr val="59D9B3"/>
                </a:solidFill>
                <a:latin typeface="Arial" pitchFamily="34" charset="0"/>
              </a:rPr>
              <a:t>16.3.3 </a:t>
            </a:r>
            <a:r>
              <a:rPr lang="en-US" sz="3000" dirty="0" smtClean="0">
                <a:solidFill>
                  <a:srgbClr val="33B38C"/>
                </a:solidFill>
                <a:latin typeface="Lucida Console" pitchFamily="49" charset="0"/>
              </a:rPr>
              <a:t>remove</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remove_if</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remove_copy</a:t>
            </a:r>
            <a:r>
              <a:rPr lang="en-US" sz="3000" dirty="0" smtClean="0">
                <a:solidFill>
                  <a:srgbClr val="33B38C"/>
                </a:solidFill>
                <a:latin typeface="Goudy Sans Medium" pitchFamily="34" charset="0"/>
              </a:rPr>
              <a:t> and </a:t>
            </a:r>
            <a:r>
              <a:rPr lang="en-US" sz="3000" dirty="0" smtClean="0">
                <a:solidFill>
                  <a:srgbClr val="33B38C"/>
                </a:solidFill>
                <a:latin typeface="Lucida Console" pitchFamily="49" charset="0"/>
              </a:rPr>
              <a:t>remove_copy_if</a:t>
            </a:r>
            <a:r>
              <a:rPr lang="en-US" sz="3000" dirty="0" smtClean="0">
                <a:solidFill>
                  <a:srgbClr val="33B38C"/>
                </a:solidFill>
                <a:latin typeface="Goudy Sans Medium" pitchFamily="34" charset="0"/>
              </a:rPr>
              <a:t> (Cont.)</a:t>
            </a:r>
            <a:endParaRPr lang="en-US" sz="3000" dirty="0" smtClean="0">
              <a:solidFill>
                <a:srgbClr val="33B38C"/>
              </a:solidFill>
              <a:latin typeface="Lucida Console" pitchFamily="49" charset="0"/>
            </a:endParaRPr>
          </a:p>
        </p:txBody>
      </p:sp>
      <p:sp>
        <p:nvSpPr>
          <p:cNvPr id="55299"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The iterators supplied as the first two arguments must be </a:t>
            </a:r>
            <a:r>
              <a:rPr lang="en-US" altLang="en-US" i="1" smtClean="0">
                <a:solidFill>
                  <a:srgbClr val="000000"/>
                </a:solidFill>
                <a:latin typeface="Times New Roman" panose="02020603050405020304" pitchFamily="18" charset="0"/>
              </a:rPr>
              <a:t>forward</a:t>
            </a:r>
            <a:r>
              <a:rPr lang="en-US" altLang="en-US" smtClean="0">
                <a:solidFill>
                  <a:srgbClr val="000000"/>
                </a:solidFill>
                <a:latin typeface="Times New Roman" panose="02020603050405020304" pitchFamily="18" charset="0"/>
              </a:rPr>
              <a:t> iterators.</a:t>
            </a:r>
          </a:p>
          <a:p>
            <a:r>
              <a:rPr lang="en-US" altLang="en-US" smtClean="0">
                <a:solidFill>
                  <a:srgbClr val="000000"/>
                </a:solidFill>
                <a:latin typeface="Times New Roman" panose="02020603050405020304" pitchFamily="18" charset="0"/>
              </a:rPr>
              <a:t>This algorithm does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modify the number of elements in the container, but it does move to the </a:t>
            </a:r>
            <a:r>
              <a:rPr lang="en-US" altLang="en-US" i="1" smtClean="0">
                <a:solidFill>
                  <a:srgbClr val="000000"/>
                </a:solidFill>
                <a:latin typeface="Times New Roman" panose="02020603050405020304" pitchFamily="18" charset="0"/>
              </a:rPr>
              <a:t>beginning</a:t>
            </a:r>
            <a:r>
              <a:rPr lang="en-US" altLang="en-US" smtClean="0">
                <a:solidFill>
                  <a:srgbClr val="000000"/>
                </a:solidFill>
                <a:latin typeface="Times New Roman" panose="02020603050405020304" pitchFamily="18" charset="0"/>
              </a:rPr>
              <a:t> of the container </a:t>
            </a:r>
            <a:r>
              <a:rPr lang="en-US" altLang="en-US" i="1" smtClean="0">
                <a:solidFill>
                  <a:srgbClr val="000000"/>
                </a:solidFill>
                <a:latin typeface="Times New Roman" panose="02020603050405020304" pitchFamily="18" charset="0"/>
              </a:rPr>
              <a:t>all</a:t>
            </a:r>
            <a:r>
              <a:rPr lang="en-US" altLang="en-US" smtClean="0">
                <a:solidFill>
                  <a:srgbClr val="000000"/>
                </a:solidFill>
                <a:latin typeface="Times New Roman" panose="02020603050405020304" pitchFamily="18" charset="0"/>
              </a:rPr>
              <a:t> elements that are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removed.</a:t>
            </a:r>
          </a:p>
          <a:p>
            <a:r>
              <a:rPr lang="en-US" altLang="en-US" smtClean="0">
                <a:solidFill>
                  <a:srgbClr val="000000"/>
                </a:solidFill>
                <a:latin typeface="Times New Roman" panose="02020603050405020304" pitchFamily="18" charset="0"/>
              </a:rPr>
              <a:t>This algorithm returns an iterator positioned after the last element that was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removed.</a:t>
            </a:r>
          </a:p>
          <a:p>
            <a:r>
              <a:rPr lang="en-US" altLang="en-US" smtClean="0">
                <a:solidFill>
                  <a:srgbClr val="000000"/>
                </a:solidFill>
                <a:latin typeface="Times New Roman" panose="02020603050405020304" pitchFamily="18" charset="0"/>
              </a:rPr>
              <a:t>All elements from the iterator position to the end of the container have </a:t>
            </a:r>
            <a:r>
              <a:rPr lang="en-US" altLang="en-US" i="1" smtClean="0">
                <a:solidFill>
                  <a:srgbClr val="000000"/>
                </a:solidFill>
                <a:latin typeface="Times New Roman" panose="02020603050405020304" pitchFamily="18" charset="0"/>
              </a:rPr>
              <a:t>undefined</a:t>
            </a:r>
            <a:r>
              <a:rPr lang="en-US" altLang="en-US" smtClean="0">
                <a:solidFill>
                  <a:srgbClr val="000000"/>
                </a:solidFill>
                <a:latin typeface="Times New Roman" panose="02020603050405020304" pitchFamily="18" charset="0"/>
              </a:rPr>
              <a:t> values. </a:t>
            </a:r>
          </a:p>
        </p:txBody>
      </p:sp>
      <p:sp>
        <p:nvSpPr>
          <p:cNvPr id="553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fontAlgn="auto">
              <a:spcAft>
                <a:spcPts val="0"/>
              </a:spcAft>
              <a:defRPr/>
            </a:pPr>
            <a:r>
              <a:rPr lang="en-US" sz="3000" dirty="0" smtClean="0">
                <a:solidFill>
                  <a:srgbClr val="59D9B3"/>
                </a:solidFill>
                <a:latin typeface="Arial" pitchFamily="34" charset="0"/>
              </a:rPr>
              <a:t>16.3.3 </a:t>
            </a:r>
            <a:r>
              <a:rPr lang="en-US" sz="3000" dirty="0" smtClean="0">
                <a:solidFill>
                  <a:srgbClr val="33B38C"/>
                </a:solidFill>
                <a:latin typeface="Lucida Console" pitchFamily="49" charset="0"/>
              </a:rPr>
              <a:t>remove</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remove_if</a:t>
            </a:r>
            <a:r>
              <a:rPr lang="en-US" sz="3000" dirty="0" smtClean="0">
                <a:solidFill>
                  <a:srgbClr val="33B38C"/>
                </a:solidFill>
                <a:latin typeface="Goudy Sans Medium" pitchFamily="34" charset="0"/>
              </a:rPr>
              <a:t>, </a:t>
            </a:r>
            <a:r>
              <a:rPr lang="en-US" sz="3000" dirty="0" smtClean="0">
                <a:solidFill>
                  <a:srgbClr val="33B38C"/>
                </a:solidFill>
                <a:latin typeface="Lucida Console" pitchFamily="49" charset="0"/>
              </a:rPr>
              <a:t>remove_copy</a:t>
            </a:r>
            <a:r>
              <a:rPr lang="en-US" sz="3000" dirty="0" smtClean="0">
                <a:solidFill>
                  <a:srgbClr val="33B38C"/>
                </a:solidFill>
                <a:latin typeface="Goudy Sans Medium" pitchFamily="34" charset="0"/>
              </a:rPr>
              <a:t> and </a:t>
            </a:r>
            <a:r>
              <a:rPr lang="en-US" sz="3000" dirty="0" smtClean="0">
                <a:solidFill>
                  <a:srgbClr val="33B38C"/>
                </a:solidFill>
                <a:latin typeface="Lucida Console" pitchFamily="49" charset="0"/>
              </a:rPr>
              <a:t>remove_copy_if</a:t>
            </a:r>
            <a:r>
              <a:rPr lang="en-US" sz="3000" dirty="0" smtClean="0">
                <a:solidFill>
                  <a:srgbClr val="33B38C"/>
                </a:solidFill>
                <a:latin typeface="Goudy Sans Medium" pitchFamily="34" charset="0"/>
              </a:rPr>
              <a:t> (Cont.)</a:t>
            </a:r>
            <a:endParaRPr lang="en-US" sz="3000" dirty="0" smtClean="0">
              <a:solidFill>
                <a:srgbClr val="33B38C"/>
              </a:solidFill>
              <a:latin typeface="Lucida Console" pitchFamily="49" charset="0"/>
            </a:endParaRPr>
          </a:p>
        </p:txBody>
      </p:sp>
      <p:sp>
        <p:nvSpPr>
          <p:cNvPr id="36867"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remove_copy_if</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53 uses the </a:t>
            </a:r>
            <a:r>
              <a:rPr lang="en-US" sz="2500" dirty="0" smtClean="0">
                <a:solidFill>
                  <a:srgbClr val="0000FF"/>
                </a:solidFill>
                <a:latin typeface="LucidaSansTypewriter" pitchFamily="49" charset="0"/>
              </a:rPr>
              <a:t>remove_copy_if</a:t>
            </a:r>
            <a:r>
              <a:rPr lang="en-US" sz="2500" dirty="0" smtClean="0">
                <a:solidFill>
                  <a:srgbClr val="000000"/>
                </a:solidFill>
                <a:latin typeface="Times New Roman" pitchFamily="18" charset="0"/>
              </a:rPr>
              <a:t> algorithm to copy all those elements from </a:t>
            </a:r>
            <a:r>
              <a:rPr lang="en-US" sz="2500" dirty="0" smtClean="0">
                <a:solidFill>
                  <a:srgbClr val="000000"/>
                </a:solidFill>
                <a:latin typeface="Lucida Console" pitchFamily="49" charset="0"/>
              </a:rPr>
              <a:t>a4</a:t>
            </a:r>
            <a:r>
              <a:rPr lang="en-US" sz="2500" dirty="0" smtClean="0">
                <a:solidFill>
                  <a:srgbClr val="000000"/>
                </a:solidFill>
                <a:latin typeface="Times New Roman" pitchFamily="18" charset="0"/>
              </a:rPr>
              <a:t> in the range from </a:t>
            </a:r>
            <a:r>
              <a:rPr lang="en-US" sz="2500" dirty="0" smtClean="0">
                <a:solidFill>
                  <a:srgbClr val="000000"/>
                </a:solidFill>
                <a:latin typeface="Lucida Console" pitchFamily="49" charset="0"/>
              </a:rPr>
              <a:t>a4.cbegin()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a4.cend()</a:t>
            </a:r>
            <a:r>
              <a:rPr lang="en-US" sz="2500" dirty="0" smtClean="0">
                <a:solidFill>
                  <a:srgbClr val="000000"/>
                </a:solidFill>
                <a:latin typeface="Times New Roman" pitchFamily="18" charset="0"/>
              </a:rPr>
              <a:t> for which the </a:t>
            </a:r>
            <a:r>
              <a:rPr lang="en-US" sz="2500" i="1" dirty="0" smtClean="0">
                <a:solidFill>
                  <a:srgbClr val="000000"/>
                </a:solidFill>
                <a:latin typeface="Times New Roman" pitchFamily="18" charset="0"/>
              </a:rPr>
              <a:t>unary predicate function </a:t>
            </a:r>
            <a:r>
              <a:rPr lang="en-US" sz="2500" dirty="0" smtClean="0">
                <a:solidFill>
                  <a:srgbClr val="000000"/>
                </a:solidFill>
                <a:latin typeface="Lucida Console" pitchFamily="49" charset="0"/>
              </a:rPr>
              <a:t>greater9</a:t>
            </a:r>
            <a:r>
              <a:rPr lang="en-US" sz="2500" dirty="0" smtClean="0">
                <a:solidFill>
                  <a:srgbClr val="000000"/>
                </a:solidFill>
                <a:latin typeface="Times New Roman" pitchFamily="18" charset="0"/>
              </a:rPr>
              <a:t> returns </a:t>
            </a:r>
            <a:r>
              <a:rPr lang="en-US" sz="2500" dirty="0" smtClean="0">
                <a:solidFill>
                  <a:srgbClr val="000000"/>
                </a:solidFill>
                <a:latin typeface="Lucida Console" pitchFamily="49" charset="0"/>
              </a:rPr>
              <a:t>true</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elements are placed in </a:t>
            </a:r>
            <a:r>
              <a:rPr lang="en-US" sz="2500" dirty="0" smtClean="0">
                <a:solidFill>
                  <a:srgbClr val="000000"/>
                </a:solidFill>
                <a:latin typeface="Lucida Console" pitchFamily="49" charset="0"/>
              </a:rPr>
              <a:t>c2</a:t>
            </a:r>
            <a:r>
              <a:rPr lang="en-US" sz="2500" dirty="0" smtClean="0">
                <a:solidFill>
                  <a:srgbClr val="000000"/>
                </a:solidFill>
                <a:latin typeface="Times New Roman" pitchFamily="18" charset="0"/>
              </a:rPr>
              <a:t>, starting at </a:t>
            </a:r>
            <a:r>
              <a:rPr lang="en-US" sz="2500" dirty="0" smtClean="0">
                <a:solidFill>
                  <a:srgbClr val="000000"/>
                </a:solidFill>
                <a:latin typeface="Lucida Console" pitchFamily="49" charset="0"/>
              </a:rPr>
              <a:t>c2.begin()</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iterators supplied as the first two arguments must be </a:t>
            </a:r>
            <a:r>
              <a:rPr lang="en-US" sz="2500" i="1" dirty="0" smtClean="0">
                <a:solidFill>
                  <a:srgbClr val="000000"/>
                </a:solidFill>
                <a:latin typeface="Times New Roman" pitchFamily="18" charset="0"/>
              </a:rPr>
              <a:t>input iterators</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iterator supplied as the third argument must be an </a:t>
            </a:r>
            <a:r>
              <a:rPr lang="en-US" sz="2500" i="1" dirty="0" smtClean="0">
                <a:solidFill>
                  <a:srgbClr val="000000"/>
                </a:solidFill>
                <a:latin typeface="Times New Roman" pitchFamily="18" charset="0"/>
              </a:rPr>
              <a:t>output iterator </a:t>
            </a:r>
            <a:r>
              <a:rPr lang="en-US" sz="2500" dirty="0" smtClean="0">
                <a:solidFill>
                  <a:srgbClr val="000000"/>
                </a:solidFill>
                <a:latin typeface="Times New Roman" pitchFamily="18" charset="0"/>
              </a:rPr>
              <a:t>so that the element being copied can be </a:t>
            </a:r>
            <a:r>
              <a:rPr lang="en-US" sz="2500" i="1" dirty="0" smtClean="0">
                <a:solidFill>
                  <a:srgbClr val="000000"/>
                </a:solidFill>
                <a:latin typeface="Times New Roman" pitchFamily="18" charset="0"/>
              </a:rPr>
              <a:t>assigned</a:t>
            </a:r>
            <a:r>
              <a:rPr lang="en-US" sz="2500" dirty="0" smtClean="0">
                <a:solidFill>
                  <a:srgbClr val="000000"/>
                </a:solidFill>
                <a:latin typeface="Times New Roman" pitchFamily="18" charset="0"/>
              </a:rPr>
              <a:t> to the copy location.</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This algorithm returns an iterator positioned after the </a:t>
            </a:r>
            <a:r>
              <a:rPr lang="en-US" sz="2500" i="1" dirty="0" smtClean="0">
                <a:solidFill>
                  <a:srgbClr val="000000"/>
                </a:solidFill>
                <a:latin typeface="Times New Roman" pitchFamily="18" charset="0"/>
              </a:rPr>
              <a:t>last</a:t>
            </a:r>
            <a:r>
              <a:rPr lang="en-US" sz="2500" dirty="0" smtClean="0">
                <a:solidFill>
                  <a:srgbClr val="000000"/>
                </a:solidFill>
                <a:latin typeface="Times New Roman" pitchFamily="18" charset="0"/>
              </a:rPr>
              <a:t> element copied into </a:t>
            </a:r>
            <a:r>
              <a:rPr lang="en-US" sz="2500" dirty="0" smtClean="0">
                <a:solidFill>
                  <a:srgbClr val="000000"/>
                </a:solidFill>
                <a:latin typeface="Lucida Console" pitchFamily="49" charset="0"/>
              </a:rPr>
              <a:t>c2</a:t>
            </a:r>
            <a:r>
              <a:rPr lang="en-US" sz="2500" dirty="0" smtClean="0">
                <a:solidFill>
                  <a:srgbClr val="000000"/>
                </a:solidFill>
                <a:latin typeface="Times New Roman" pitchFamily="18" charset="0"/>
              </a:rPr>
              <a:t>.</a:t>
            </a:r>
          </a:p>
        </p:txBody>
      </p:sp>
      <p:sp>
        <p:nvSpPr>
          <p:cNvPr id="563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16.3.4 </a:t>
            </a:r>
            <a:r>
              <a:rPr lang="en-US" dirty="0" smtClean="0">
                <a:solidFill>
                  <a:srgbClr val="33B38C"/>
                </a:solidFill>
                <a:latin typeface="Lucida Console"/>
              </a:rPr>
              <a:t>replace</a:t>
            </a:r>
            <a:r>
              <a:rPr lang="en-US" dirty="0" smtClean="0">
                <a:solidFill>
                  <a:srgbClr val="33B38C"/>
                </a:solidFill>
                <a:latin typeface="Goudy Sans Medium"/>
              </a:rPr>
              <a:t>, </a:t>
            </a:r>
            <a:r>
              <a:rPr lang="en-US" dirty="0" smtClean="0">
                <a:solidFill>
                  <a:srgbClr val="33B38C"/>
                </a:solidFill>
                <a:latin typeface="Lucida Console"/>
              </a:rPr>
              <a:t>replace_if</a:t>
            </a:r>
            <a:r>
              <a:rPr lang="en-US" dirty="0" smtClean="0">
                <a:solidFill>
                  <a:srgbClr val="33B38C"/>
                </a:solidFill>
                <a:latin typeface="Goudy Sans Medium"/>
              </a:rPr>
              <a:t>, </a:t>
            </a:r>
            <a:r>
              <a:rPr lang="en-US" dirty="0" smtClean="0">
                <a:solidFill>
                  <a:srgbClr val="33B38C"/>
                </a:solidFill>
                <a:latin typeface="Lucida Console"/>
              </a:rPr>
              <a:t>replace_copy</a:t>
            </a:r>
            <a:r>
              <a:rPr lang="en-US" dirty="0" smtClean="0">
                <a:solidFill>
                  <a:srgbClr val="33B38C"/>
                </a:solidFill>
                <a:latin typeface="Goudy Sans Medium"/>
              </a:rPr>
              <a:t> and </a:t>
            </a:r>
            <a:r>
              <a:rPr lang="en-US" dirty="0" smtClean="0">
                <a:solidFill>
                  <a:srgbClr val="33B38C"/>
                </a:solidFill>
                <a:latin typeface="Lucida Console"/>
              </a:rPr>
              <a:t>replace_copy_if</a:t>
            </a:r>
            <a:endParaRPr lang="en-US" dirty="0" smtClean="0">
              <a:solidFill>
                <a:srgbClr val="33B38C"/>
              </a:solidFill>
              <a:latin typeface="Goudy Sans Medium"/>
            </a:endParaRPr>
          </a:p>
        </p:txBody>
      </p:sp>
      <p:sp>
        <p:nvSpPr>
          <p:cNvPr id="57347"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Figure 16.4 demonstrates replacing values from a sequence using algorithms </a:t>
            </a:r>
            <a:r>
              <a:rPr lang="en-US" altLang="en-US" smtClean="0">
                <a:solidFill>
                  <a:srgbClr val="000000"/>
                </a:solidFill>
                <a:latin typeface="Lucida Console" panose="020B0609040504020204" pitchFamily="49" charset="0"/>
              </a:rPr>
              <a:t>replace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replace_if</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replace_copy</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replace_copy_if</a:t>
            </a:r>
            <a:r>
              <a:rPr lang="en-US" altLang="en-US" smtClean="0">
                <a:solidFill>
                  <a:srgbClr val="000000"/>
                </a:solidFill>
                <a:latin typeface="Times New Roman" panose="02020603050405020304" pitchFamily="18" charset="0"/>
              </a:rPr>
              <a:t>.</a:t>
            </a:r>
          </a:p>
        </p:txBody>
      </p:sp>
      <p:sp>
        <p:nvSpPr>
          <p:cNvPr id="5734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cpphtp9_16_STL_PT2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cpphtp9_16_STL_PT2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16.1  </a:t>
            </a:r>
            <a:r>
              <a:rPr lang="en-US" dirty="0" smtClean="0">
                <a:solidFill>
                  <a:srgbClr val="3380E6"/>
                </a:solidFill>
                <a:latin typeface="Arial" pitchFamily="34" charset="0"/>
              </a:rPr>
              <a:t>Introduction</a:t>
            </a:r>
          </a:p>
        </p:txBody>
      </p:sp>
      <p:sp>
        <p:nvSpPr>
          <p:cNvPr id="14339"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This chapter continues our discussion of the Standard Library’s containers, iterators and algorithms by focusing on algorithms that perform common data manipulations such as searching, sorting and comparing elements or entire containers. </a:t>
            </a:r>
          </a:p>
          <a:p>
            <a:pPr>
              <a:lnSpc>
                <a:spcPct val="80000"/>
              </a:lnSpc>
            </a:pPr>
            <a:r>
              <a:rPr lang="en-US" altLang="en-US" sz="2500" smtClean="0">
                <a:solidFill>
                  <a:srgbClr val="000000"/>
                </a:solidFill>
                <a:latin typeface="Times New Roman" panose="02020603050405020304" pitchFamily="18" charset="0"/>
              </a:rPr>
              <a:t>The Standard Library provides over 90 algorithms, many of which are new in C++11. </a:t>
            </a:r>
          </a:p>
          <a:p>
            <a:pPr>
              <a:lnSpc>
                <a:spcPct val="80000"/>
              </a:lnSpc>
            </a:pPr>
            <a:r>
              <a:rPr lang="en-US" altLang="en-US" sz="2500" smtClean="0">
                <a:solidFill>
                  <a:srgbClr val="000000"/>
                </a:solidFill>
                <a:latin typeface="Times New Roman" panose="02020603050405020304" pitchFamily="18" charset="0"/>
              </a:rPr>
              <a:t>Most of them use iterators to access container elements. </a:t>
            </a:r>
          </a:p>
          <a:p>
            <a:pPr>
              <a:lnSpc>
                <a:spcPct val="80000"/>
              </a:lnSpc>
            </a:pPr>
            <a:r>
              <a:rPr lang="en-US" altLang="en-US" sz="2500" smtClean="0">
                <a:solidFill>
                  <a:srgbClr val="000000"/>
                </a:solidFill>
                <a:latin typeface="Times New Roman" panose="02020603050405020304" pitchFamily="18" charset="0"/>
              </a:rPr>
              <a:t>As you’ll see, various algorithms can receive a function pointer (a pointer to a function’s code) as an argument. </a:t>
            </a:r>
          </a:p>
          <a:p>
            <a:pPr>
              <a:lnSpc>
                <a:spcPct val="80000"/>
              </a:lnSpc>
            </a:pPr>
            <a:r>
              <a:rPr lang="en-US" altLang="en-US" sz="2500" smtClean="0">
                <a:solidFill>
                  <a:srgbClr val="000000"/>
                </a:solidFill>
                <a:latin typeface="Times New Roman" panose="02020603050405020304" pitchFamily="18" charset="0"/>
              </a:rPr>
              <a:t>Such algorithms use the pointer to call the function—typically with one or two container elements as arguments. </a:t>
            </a:r>
          </a:p>
        </p:txBody>
      </p:sp>
      <p:sp>
        <p:nvSpPr>
          <p:cNvPr id="1434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cpphtp9_16_STL_PT2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cpphtp9_16_STL_PT2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fontAlgn="auto">
              <a:spcAft>
                <a:spcPts val="0"/>
              </a:spcAft>
              <a:defRPr/>
            </a:pPr>
            <a:r>
              <a:rPr lang="en-US" sz="2800" dirty="0" smtClean="0">
                <a:solidFill>
                  <a:srgbClr val="59D9B3"/>
                </a:solidFill>
                <a:latin typeface="Arial" pitchFamily="34" charset="0"/>
              </a:rPr>
              <a:t>16.3.4 </a:t>
            </a:r>
            <a:r>
              <a:rPr lang="en-US" sz="2800" dirty="0" smtClean="0">
                <a:solidFill>
                  <a:srgbClr val="33B38C"/>
                </a:solidFill>
                <a:latin typeface="Lucida Console" pitchFamily="49" charset="0"/>
              </a:rPr>
              <a:t>replace</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replace_if</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replace_copy</a:t>
            </a:r>
            <a:r>
              <a:rPr lang="en-US" sz="2800" dirty="0" smtClean="0">
                <a:solidFill>
                  <a:srgbClr val="33B38C"/>
                </a:solidFill>
                <a:latin typeface="Goudy Sans Medium" pitchFamily="34" charset="0"/>
              </a:rPr>
              <a:t> and </a:t>
            </a:r>
            <a:r>
              <a:rPr lang="en-US" sz="2800" dirty="0" smtClean="0">
                <a:solidFill>
                  <a:srgbClr val="33B38C"/>
                </a:solidFill>
                <a:latin typeface="Lucida Console" pitchFamily="49" charset="0"/>
              </a:rPr>
              <a:t>replace_copy_if</a:t>
            </a:r>
            <a:r>
              <a:rPr lang="en-US" sz="2800" dirty="0" smtClean="0">
                <a:solidFill>
                  <a:srgbClr val="33B38C"/>
                </a:solidFill>
                <a:latin typeface="Goudy Sans Medium" pitchFamily="34" charset="0"/>
              </a:rPr>
              <a:t> (Cont.)</a:t>
            </a:r>
            <a:endParaRPr lang="en-US" sz="2800" dirty="0" smtClean="0">
              <a:solidFill>
                <a:srgbClr val="33B38C"/>
              </a:solidFill>
              <a:latin typeface="Lucida Console" pitchFamily="49" charset="0"/>
            </a:endParaRPr>
          </a:p>
        </p:txBody>
      </p:sp>
      <p:sp>
        <p:nvSpPr>
          <p:cNvPr id="44035"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replace</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22 uses the </a:t>
            </a:r>
            <a:r>
              <a:rPr lang="en-US" sz="2500" dirty="0" smtClean="0">
                <a:solidFill>
                  <a:srgbClr val="0000FF"/>
                </a:solidFill>
                <a:latin typeface="LucidaSansTypewriter" pitchFamily="49" charset="0"/>
              </a:rPr>
              <a:t>replace</a:t>
            </a:r>
            <a:r>
              <a:rPr lang="en-US" sz="2500" dirty="0" smtClean="0">
                <a:solidFill>
                  <a:srgbClr val="000000"/>
                </a:solidFill>
                <a:latin typeface="Times New Roman" pitchFamily="18" charset="0"/>
              </a:rPr>
              <a:t> algorithm to replace </a:t>
            </a:r>
            <a:r>
              <a:rPr lang="en-US" sz="2500" i="1" dirty="0" smtClean="0">
                <a:solidFill>
                  <a:srgbClr val="000000"/>
                </a:solidFill>
                <a:latin typeface="Times New Roman" pitchFamily="18" charset="0"/>
              </a:rPr>
              <a:t>all</a:t>
            </a:r>
            <a:r>
              <a:rPr lang="en-US" sz="2500" dirty="0" smtClean="0">
                <a:solidFill>
                  <a:srgbClr val="000000"/>
                </a:solidFill>
                <a:latin typeface="Times New Roman" pitchFamily="18" charset="0"/>
              </a:rPr>
              <a:t> elements with the value </a:t>
            </a:r>
            <a:r>
              <a:rPr lang="en-US" sz="2500" dirty="0" smtClean="0">
                <a:solidFill>
                  <a:srgbClr val="000000"/>
                </a:solidFill>
                <a:latin typeface="Lucida Console" pitchFamily="49" charset="0"/>
              </a:rPr>
              <a:t>10</a:t>
            </a:r>
            <a:r>
              <a:rPr lang="en-US" sz="2500" dirty="0" smtClean="0">
                <a:solidFill>
                  <a:srgbClr val="000000"/>
                </a:solidFill>
                <a:latin typeface="Times New Roman" pitchFamily="18" charset="0"/>
              </a:rPr>
              <a:t> in the range a</a:t>
            </a:r>
            <a:r>
              <a:rPr lang="en-US" sz="2500" dirty="0" smtClean="0">
                <a:solidFill>
                  <a:srgbClr val="000000"/>
                </a:solidFill>
                <a:latin typeface="Lucida Console" pitchFamily="49" charset="0"/>
              </a:rPr>
              <a:t>1.begin()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a1.end()</a:t>
            </a:r>
            <a:r>
              <a:rPr lang="en-US" sz="2500" dirty="0" smtClean="0">
                <a:solidFill>
                  <a:srgbClr val="000000"/>
                </a:solidFill>
                <a:latin typeface="Times New Roman" pitchFamily="18" charset="0"/>
              </a:rPr>
              <a:t> with the new value </a:t>
            </a:r>
            <a:r>
              <a:rPr lang="en-US" sz="2500" dirty="0" smtClean="0">
                <a:solidFill>
                  <a:srgbClr val="000000"/>
                </a:solidFill>
                <a:latin typeface="Lucida Console" pitchFamily="49" charset="0"/>
              </a:rPr>
              <a:t>100</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iterators supplied as the first two arguments must be </a:t>
            </a:r>
            <a:r>
              <a:rPr lang="en-US" sz="2500" i="1" dirty="0" smtClean="0">
                <a:solidFill>
                  <a:srgbClr val="000000"/>
                </a:solidFill>
                <a:latin typeface="Times New Roman" pitchFamily="18" charset="0"/>
              </a:rPr>
              <a:t>forward iterators </a:t>
            </a:r>
            <a:r>
              <a:rPr lang="en-US" sz="2500" dirty="0" smtClean="0">
                <a:solidFill>
                  <a:srgbClr val="000000"/>
                </a:solidFill>
                <a:latin typeface="Times New Roman" pitchFamily="18" charset="0"/>
              </a:rPr>
              <a:t>so that the algorithm can </a:t>
            </a:r>
            <a:r>
              <a:rPr lang="en-US" sz="2500" i="1" dirty="0" smtClean="0">
                <a:solidFill>
                  <a:srgbClr val="000000"/>
                </a:solidFill>
                <a:latin typeface="Times New Roman" pitchFamily="18" charset="0"/>
              </a:rPr>
              <a:t>modify</a:t>
            </a:r>
            <a:r>
              <a:rPr lang="en-US" sz="2500" dirty="0" smtClean="0">
                <a:solidFill>
                  <a:srgbClr val="000000"/>
                </a:solidFill>
                <a:latin typeface="Times New Roman" pitchFamily="18" charset="0"/>
              </a:rPr>
              <a:t> the elements in the sequence.</a:t>
            </a:r>
          </a:p>
        </p:txBody>
      </p:sp>
      <p:sp>
        <p:nvSpPr>
          <p:cNvPr id="6246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fontAlgn="auto">
              <a:spcAft>
                <a:spcPts val="0"/>
              </a:spcAft>
              <a:defRPr/>
            </a:pPr>
            <a:r>
              <a:rPr lang="en-US" sz="2800" dirty="0" smtClean="0">
                <a:solidFill>
                  <a:srgbClr val="59D9B3"/>
                </a:solidFill>
                <a:latin typeface="Arial" pitchFamily="34" charset="0"/>
              </a:rPr>
              <a:t>16.3.4 </a:t>
            </a:r>
            <a:r>
              <a:rPr lang="en-US" sz="2800" dirty="0" smtClean="0">
                <a:solidFill>
                  <a:srgbClr val="33B38C"/>
                </a:solidFill>
                <a:latin typeface="Lucida Console" pitchFamily="49" charset="0"/>
              </a:rPr>
              <a:t>replace</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replace_if</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replace_copy</a:t>
            </a:r>
            <a:r>
              <a:rPr lang="en-US" sz="2800" dirty="0" smtClean="0">
                <a:solidFill>
                  <a:srgbClr val="33B38C"/>
                </a:solidFill>
                <a:latin typeface="Goudy Sans Medium" pitchFamily="34" charset="0"/>
              </a:rPr>
              <a:t> and </a:t>
            </a:r>
            <a:r>
              <a:rPr lang="en-US" sz="2800" dirty="0" smtClean="0">
                <a:solidFill>
                  <a:srgbClr val="33B38C"/>
                </a:solidFill>
                <a:latin typeface="Lucida Console" pitchFamily="49" charset="0"/>
              </a:rPr>
              <a:t>replace_copy_if</a:t>
            </a:r>
            <a:r>
              <a:rPr lang="en-US" sz="2800" dirty="0" smtClean="0">
                <a:solidFill>
                  <a:srgbClr val="33B38C"/>
                </a:solidFill>
                <a:latin typeface="Goudy Sans Medium" pitchFamily="34" charset="0"/>
              </a:rPr>
              <a:t> (Cont.)</a:t>
            </a:r>
            <a:endParaRPr lang="en-US" sz="2800" dirty="0" smtClean="0">
              <a:solidFill>
                <a:srgbClr val="33B38C"/>
              </a:solidFill>
              <a:latin typeface="Lucida Console" pitchFamily="49" charset="0"/>
            </a:endParaRPr>
          </a:p>
        </p:txBody>
      </p:sp>
      <p:sp>
        <p:nvSpPr>
          <p:cNvPr id="44035" name="Text Placeholder 2"/>
          <p:cNvSpPr>
            <a:spLocks noGrp="1"/>
          </p:cNvSpPr>
          <p:nvPr>
            <p:ph type="body" idx="1"/>
          </p:nvPr>
        </p:nvSpPr>
        <p:spPr/>
        <p:txBody>
          <a:bodyPr>
            <a:normAutofit lnSpcReduction="10000"/>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replace_copy</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33 </a:t>
            </a:r>
            <a:r>
              <a:rPr lang="en-US" sz="2500" dirty="0">
                <a:solidFill>
                  <a:srgbClr val="000000"/>
                </a:solidFill>
                <a:latin typeface="Times New Roman" pitchFamily="18" charset="0"/>
              </a:rPr>
              <a:t>uses </a:t>
            </a:r>
            <a:r>
              <a:rPr lang="en-US" sz="2500" dirty="0" smtClean="0">
                <a:solidFill>
                  <a:srgbClr val="000000"/>
                </a:solidFill>
                <a:latin typeface="Times New Roman" pitchFamily="18" charset="0"/>
              </a:rPr>
              <a:t>the </a:t>
            </a:r>
            <a:r>
              <a:rPr lang="en-US" sz="2500" dirty="0" smtClean="0">
                <a:solidFill>
                  <a:srgbClr val="0000FF"/>
                </a:solidFill>
                <a:latin typeface="LucidaSansTypewriter" pitchFamily="49" charset="0"/>
              </a:rPr>
              <a:t>replace_copy</a:t>
            </a:r>
            <a:r>
              <a:rPr lang="en-US" sz="2500" dirty="0" smtClean="0">
                <a:solidFill>
                  <a:srgbClr val="000000"/>
                </a:solidFill>
                <a:latin typeface="Times New Roman" pitchFamily="18" charset="0"/>
              </a:rPr>
              <a:t> algorithm to </a:t>
            </a:r>
            <a:r>
              <a:rPr lang="en-US" sz="2500" dirty="0">
                <a:solidFill>
                  <a:srgbClr val="000000"/>
                </a:solidFill>
                <a:latin typeface="Times New Roman" pitchFamily="18" charset="0"/>
              </a:rPr>
              <a:t>copy </a:t>
            </a:r>
            <a:r>
              <a:rPr lang="en-US" sz="2500" i="1" dirty="0">
                <a:solidFill>
                  <a:srgbClr val="000000"/>
                </a:solidFill>
                <a:latin typeface="Times New Roman" pitchFamily="18" charset="0"/>
              </a:rPr>
              <a:t>all</a:t>
            </a:r>
            <a:r>
              <a:rPr lang="en-US" sz="2500" dirty="0">
                <a:solidFill>
                  <a:srgbClr val="000000"/>
                </a:solidFill>
                <a:latin typeface="Times New Roman" pitchFamily="18" charset="0"/>
              </a:rPr>
              <a:t> elements in the range </a:t>
            </a:r>
            <a:r>
              <a:rPr lang="en-US" sz="2500" dirty="0" smtClean="0">
                <a:solidFill>
                  <a:srgbClr val="000000"/>
                </a:solidFill>
                <a:latin typeface="Lucida Console" pitchFamily="49" charset="0"/>
              </a:rPr>
              <a:t>a2.cbegin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smtClean="0">
                <a:solidFill>
                  <a:srgbClr val="000000"/>
                </a:solidFill>
                <a:latin typeface="Lucida Console" pitchFamily="49" charset="0"/>
              </a:rPr>
              <a:t>a2.cend()</a:t>
            </a:r>
            <a:r>
              <a:rPr lang="en-US" sz="2500" dirty="0" smtClean="0">
                <a:solidFill>
                  <a:srgbClr val="000000"/>
                </a:solidFill>
                <a:latin typeface="Times New Roman" pitchFamily="18" charset="0"/>
              </a:rPr>
              <a:t>, </a:t>
            </a:r>
            <a:r>
              <a:rPr lang="en-US" sz="2500" dirty="0">
                <a:solidFill>
                  <a:srgbClr val="000000"/>
                </a:solidFill>
                <a:latin typeface="Times New Roman" pitchFamily="18" charset="0"/>
              </a:rPr>
              <a:t>replacing </a:t>
            </a:r>
            <a:r>
              <a:rPr lang="en-US" sz="2500" i="1" dirty="0">
                <a:solidFill>
                  <a:srgbClr val="000000"/>
                </a:solidFill>
                <a:latin typeface="Times New Roman" pitchFamily="18" charset="0"/>
              </a:rPr>
              <a:t>all</a:t>
            </a:r>
            <a:r>
              <a:rPr lang="en-US" sz="2500" dirty="0">
                <a:solidFill>
                  <a:srgbClr val="000000"/>
                </a:solidFill>
                <a:latin typeface="Times New Roman" pitchFamily="18" charset="0"/>
              </a:rPr>
              <a:t> elements with the value </a:t>
            </a:r>
            <a:r>
              <a:rPr lang="en-US" sz="2500" dirty="0">
                <a:solidFill>
                  <a:srgbClr val="000000"/>
                </a:solidFill>
                <a:latin typeface="Lucida Console" pitchFamily="49" charset="0"/>
              </a:rPr>
              <a:t>10</a:t>
            </a:r>
            <a:r>
              <a:rPr lang="en-US" sz="2500" dirty="0">
                <a:solidFill>
                  <a:srgbClr val="000000"/>
                </a:solidFill>
                <a:latin typeface="Times New Roman" pitchFamily="18" charset="0"/>
              </a:rPr>
              <a:t> with the new value </a:t>
            </a:r>
            <a:r>
              <a:rPr lang="en-US" sz="2500" dirty="0">
                <a:solidFill>
                  <a:srgbClr val="000000"/>
                </a:solidFill>
                <a:latin typeface="Lucida Console" pitchFamily="49" charset="0"/>
              </a:rPr>
              <a:t>100</a:t>
            </a:r>
            <a:r>
              <a:rPr lang="en-US" sz="2500" dirty="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The elements are copied into </a:t>
            </a:r>
            <a:r>
              <a:rPr lang="en-US" sz="2500" dirty="0">
                <a:solidFill>
                  <a:srgbClr val="000000"/>
                </a:solidFill>
                <a:latin typeface="Lucida Console" pitchFamily="49" charset="0"/>
              </a:rPr>
              <a:t>c1</a:t>
            </a:r>
            <a:r>
              <a:rPr lang="en-US" sz="2500" dirty="0">
                <a:solidFill>
                  <a:srgbClr val="000000"/>
                </a:solidFill>
                <a:latin typeface="Times New Roman" pitchFamily="18" charset="0"/>
              </a:rPr>
              <a:t>, starting at position </a:t>
            </a:r>
            <a:r>
              <a:rPr lang="en-US" sz="2500" dirty="0">
                <a:solidFill>
                  <a:srgbClr val="000000"/>
                </a:solidFill>
                <a:latin typeface="Lucida Console" pitchFamily="49" charset="0"/>
              </a:rPr>
              <a:t>c1.begin</a:t>
            </a:r>
            <a:r>
              <a:rPr lang="en-US" sz="2500" dirty="0" smtClean="0">
                <a:solidFill>
                  <a:srgbClr val="000000"/>
                </a:solidFill>
                <a:latin typeface="Lucida Console" pitchFamily="49" charset="0"/>
              </a:rPr>
              <a:t>()</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400" dirty="0">
                <a:solidFill>
                  <a:srgbClr val="000000"/>
                </a:solidFill>
                <a:latin typeface="Times New Roman" pitchFamily="18" charset="0"/>
              </a:rPr>
              <a:t>The iterators supplied as the first two arguments must be input iterators.</a:t>
            </a:r>
          </a:p>
          <a:p>
            <a:pPr marL="365760" indent="-256032" fontAlgn="auto">
              <a:lnSpc>
                <a:spcPct val="90000"/>
              </a:lnSpc>
              <a:spcAft>
                <a:spcPts val="0"/>
              </a:spcAft>
              <a:buFont typeface="Wingdings 3"/>
              <a:buChar char=""/>
              <a:defRPr/>
            </a:pPr>
            <a:r>
              <a:rPr lang="en-US" sz="2400" dirty="0">
                <a:solidFill>
                  <a:srgbClr val="000000"/>
                </a:solidFill>
                <a:latin typeface="Times New Roman" pitchFamily="18" charset="0"/>
              </a:rPr>
              <a:t>The iterator supplied as the third argument must be an output iterator so that the element being copied can be </a:t>
            </a:r>
            <a:r>
              <a:rPr lang="en-US" sz="2400" i="1" dirty="0">
                <a:solidFill>
                  <a:srgbClr val="000000"/>
                </a:solidFill>
                <a:latin typeface="Times New Roman" pitchFamily="18" charset="0"/>
              </a:rPr>
              <a:t>assigned</a:t>
            </a:r>
            <a:r>
              <a:rPr lang="en-US" sz="2400" dirty="0">
                <a:solidFill>
                  <a:srgbClr val="000000"/>
                </a:solidFill>
                <a:latin typeface="Times New Roman" pitchFamily="18" charset="0"/>
              </a:rPr>
              <a:t> to the copy location.</a:t>
            </a:r>
          </a:p>
          <a:p>
            <a:pPr marL="365760" indent="-256032" fontAlgn="auto">
              <a:lnSpc>
                <a:spcPct val="90000"/>
              </a:lnSpc>
              <a:spcAft>
                <a:spcPts val="0"/>
              </a:spcAft>
              <a:buFont typeface="Wingdings 3"/>
              <a:buChar char=""/>
              <a:defRPr/>
            </a:pPr>
            <a:r>
              <a:rPr lang="en-US" sz="2400" dirty="0">
                <a:solidFill>
                  <a:srgbClr val="000000"/>
                </a:solidFill>
                <a:latin typeface="Times New Roman" pitchFamily="18" charset="0"/>
              </a:rPr>
              <a:t>This function returns an iterator positioned after the </a:t>
            </a:r>
            <a:r>
              <a:rPr lang="en-US" sz="2400" i="1" dirty="0">
                <a:solidFill>
                  <a:srgbClr val="000000"/>
                </a:solidFill>
                <a:latin typeface="Times New Roman" pitchFamily="18" charset="0"/>
              </a:rPr>
              <a:t>last</a:t>
            </a:r>
            <a:r>
              <a:rPr lang="en-US" sz="2400" dirty="0">
                <a:solidFill>
                  <a:srgbClr val="000000"/>
                </a:solidFill>
                <a:latin typeface="Times New Roman" pitchFamily="18" charset="0"/>
              </a:rPr>
              <a:t> element copied into </a:t>
            </a:r>
            <a:r>
              <a:rPr lang="en-US" sz="2400" dirty="0">
                <a:solidFill>
                  <a:srgbClr val="000000"/>
                </a:solidFill>
                <a:latin typeface="Lucida Console" pitchFamily="49" charset="0"/>
              </a:rPr>
              <a:t>c1</a:t>
            </a:r>
            <a:r>
              <a:rPr lang="en-US" sz="2400" dirty="0" smtClean="0">
                <a:solidFill>
                  <a:srgbClr val="000000"/>
                </a:solidFill>
                <a:latin typeface="Times New Roman" pitchFamily="18" charset="0"/>
              </a:rPr>
              <a:t>.</a:t>
            </a:r>
            <a:endParaRPr lang="en-US" sz="2400" dirty="0">
              <a:solidFill>
                <a:srgbClr val="000000"/>
              </a:solidFill>
              <a:latin typeface="Times New Roman" pitchFamily="18" charset="0"/>
            </a:endParaRPr>
          </a:p>
        </p:txBody>
      </p:sp>
      <p:sp>
        <p:nvSpPr>
          <p:cNvPr id="6349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fontAlgn="auto">
              <a:spcAft>
                <a:spcPts val="0"/>
              </a:spcAft>
              <a:defRPr/>
            </a:pPr>
            <a:r>
              <a:rPr lang="en-US" sz="2800" dirty="0" smtClean="0">
                <a:solidFill>
                  <a:srgbClr val="59D9B3"/>
                </a:solidFill>
                <a:latin typeface="Arial" pitchFamily="34" charset="0"/>
              </a:rPr>
              <a:t>16.3.4 </a:t>
            </a:r>
            <a:r>
              <a:rPr lang="en-US" sz="2800" dirty="0" smtClean="0">
                <a:solidFill>
                  <a:srgbClr val="33B38C"/>
                </a:solidFill>
                <a:latin typeface="Lucida Console" pitchFamily="49" charset="0"/>
              </a:rPr>
              <a:t>replace</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replace_if</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replace_copy</a:t>
            </a:r>
            <a:r>
              <a:rPr lang="en-US" sz="2800" dirty="0" smtClean="0">
                <a:solidFill>
                  <a:srgbClr val="33B38C"/>
                </a:solidFill>
                <a:latin typeface="Goudy Sans Medium" pitchFamily="34" charset="0"/>
              </a:rPr>
              <a:t> and </a:t>
            </a:r>
            <a:r>
              <a:rPr lang="en-US" sz="2800" dirty="0" smtClean="0">
                <a:solidFill>
                  <a:srgbClr val="33B38C"/>
                </a:solidFill>
                <a:latin typeface="Lucida Console" pitchFamily="49" charset="0"/>
              </a:rPr>
              <a:t>replace_copy_if</a:t>
            </a:r>
            <a:r>
              <a:rPr lang="en-US" sz="2800" dirty="0" smtClean="0">
                <a:solidFill>
                  <a:srgbClr val="33B38C"/>
                </a:solidFill>
                <a:latin typeface="Goudy Sans Medium" pitchFamily="34" charset="0"/>
              </a:rPr>
              <a:t> (Cont.)</a:t>
            </a:r>
            <a:endParaRPr lang="en-US" sz="2800" dirty="0" smtClean="0">
              <a:solidFill>
                <a:srgbClr val="33B38C"/>
              </a:solidFill>
              <a:latin typeface="Lucida Console" pitchFamily="49" charset="0"/>
            </a:endParaRPr>
          </a:p>
        </p:txBody>
      </p:sp>
      <p:sp>
        <p:nvSpPr>
          <p:cNvPr id="45059"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b="1" i="1" dirty="0">
                <a:solidFill>
                  <a:srgbClr val="000000"/>
                </a:solidFill>
                <a:latin typeface="Lucida Console" pitchFamily="49" charset="0"/>
              </a:rPr>
              <a:t>replace_if</a:t>
            </a:r>
            <a:r>
              <a:rPr lang="en-US"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dirty="0" smtClean="0">
                <a:solidFill>
                  <a:srgbClr val="000000"/>
                </a:solidFill>
                <a:latin typeface="Times New Roman" pitchFamily="18" charset="0"/>
              </a:rPr>
              <a:t>Line 41 uses the </a:t>
            </a:r>
            <a:r>
              <a:rPr lang="en-US" dirty="0" smtClean="0">
                <a:solidFill>
                  <a:srgbClr val="0000FF"/>
                </a:solidFill>
                <a:latin typeface="LucidaSansTypewriter" pitchFamily="49" charset="0"/>
              </a:rPr>
              <a:t>replace_if</a:t>
            </a:r>
            <a:r>
              <a:rPr lang="en-US" dirty="0" smtClean="0">
                <a:solidFill>
                  <a:srgbClr val="000000"/>
                </a:solidFill>
                <a:latin typeface="Times New Roman" pitchFamily="18" charset="0"/>
              </a:rPr>
              <a:t> </a:t>
            </a:r>
            <a:r>
              <a:rPr lang="en-US" dirty="0">
                <a:solidFill>
                  <a:srgbClr val="000000"/>
                </a:solidFill>
                <a:latin typeface="Times New Roman" pitchFamily="18" charset="0"/>
              </a:rPr>
              <a:t>algorithm </a:t>
            </a:r>
            <a:r>
              <a:rPr lang="en-US" dirty="0" smtClean="0">
                <a:solidFill>
                  <a:srgbClr val="000000"/>
                </a:solidFill>
                <a:latin typeface="Times New Roman" pitchFamily="18" charset="0"/>
              </a:rPr>
              <a:t>to replace </a:t>
            </a:r>
            <a:r>
              <a:rPr lang="en-US" i="1" dirty="0" smtClean="0">
                <a:solidFill>
                  <a:srgbClr val="000000"/>
                </a:solidFill>
                <a:latin typeface="Times New Roman" pitchFamily="18" charset="0"/>
              </a:rPr>
              <a:t>all</a:t>
            </a:r>
            <a:r>
              <a:rPr lang="en-US" dirty="0" smtClean="0">
                <a:solidFill>
                  <a:srgbClr val="000000"/>
                </a:solidFill>
                <a:latin typeface="Times New Roman" pitchFamily="18" charset="0"/>
              </a:rPr>
              <a:t> those elements from </a:t>
            </a:r>
            <a:r>
              <a:rPr lang="en-US" dirty="0" smtClean="0">
                <a:solidFill>
                  <a:srgbClr val="000000"/>
                </a:solidFill>
                <a:latin typeface="Lucida Console" pitchFamily="49" charset="0"/>
              </a:rPr>
              <a:t>a3.begin()</a:t>
            </a:r>
            <a:r>
              <a:rPr lang="en-US" dirty="0" smtClean="0">
                <a:solidFill>
                  <a:srgbClr val="000000"/>
                </a:solidFill>
                <a:latin typeface="Times New Roman" pitchFamily="18" charset="0"/>
              </a:rPr>
              <a:t> up to, but </a:t>
            </a:r>
            <a:r>
              <a:rPr lang="en-US" i="1" dirty="0" smtClean="0">
                <a:solidFill>
                  <a:srgbClr val="000000"/>
                </a:solidFill>
                <a:latin typeface="Times New Roman" pitchFamily="18" charset="0"/>
              </a:rPr>
              <a:t>not</a:t>
            </a:r>
            <a:r>
              <a:rPr lang="en-US" dirty="0" smtClean="0">
                <a:solidFill>
                  <a:srgbClr val="000000"/>
                </a:solidFill>
                <a:latin typeface="Times New Roman" pitchFamily="18" charset="0"/>
              </a:rPr>
              <a:t> including, </a:t>
            </a:r>
            <a:r>
              <a:rPr lang="en-US" dirty="0" smtClean="0">
                <a:solidFill>
                  <a:srgbClr val="000000"/>
                </a:solidFill>
                <a:latin typeface="Lucida Console" pitchFamily="49" charset="0"/>
              </a:rPr>
              <a:t>a3.end()</a:t>
            </a:r>
            <a:r>
              <a:rPr lang="en-US" dirty="0" smtClean="0">
                <a:solidFill>
                  <a:srgbClr val="000000"/>
                </a:solidFill>
                <a:latin typeface="Times New Roman" pitchFamily="18" charset="0"/>
              </a:rPr>
              <a:t> for which the </a:t>
            </a:r>
            <a:r>
              <a:rPr lang="en-US" i="1" dirty="0" smtClean="0">
                <a:solidFill>
                  <a:srgbClr val="000000"/>
                </a:solidFill>
                <a:latin typeface="Times New Roman" pitchFamily="18" charset="0"/>
              </a:rPr>
              <a:t>unary predicate function </a:t>
            </a:r>
            <a:r>
              <a:rPr lang="en-US" dirty="0" smtClean="0">
                <a:solidFill>
                  <a:srgbClr val="000000"/>
                </a:solidFill>
                <a:latin typeface="Lucida Console" pitchFamily="49" charset="0"/>
              </a:rPr>
              <a:t>greater9</a:t>
            </a:r>
            <a:r>
              <a:rPr lang="en-US" dirty="0" smtClean="0">
                <a:solidFill>
                  <a:srgbClr val="000000"/>
                </a:solidFill>
                <a:latin typeface="Times New Roman" pitchFamily="18" charset="0"/>
              </a:rPr>
              <a:t> returns </a:t>
            </a:r>
            <a:r>
              <a:rPr lang="en-US" dirty="0" smtClean="0">
                <a:solidFill>
                  <a:srgbClr val="000000"/>
                </a:solidFill>
                <a:latin typeface="Lucida Console" pitchFamily="49" charset="0"/>
              </a:rPr>
              <a:t>true</a:t>
            </a:r>
            <a:r>
              <a:rPr lang="en-US"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800" dirty="0">
                <a:solidFill>
                  <a:srgbClr val="000000"/>
                </a:solidFill>
                <a:latin typeface="Times New Roman" pitchFamily="18" charset="0"/>
              </a:rPr>
              <a:t>Function </a:t>
            </a:r>
            <a:r>
              <a:rPr lang="en-US" sz="2800" dirty="0">
                <a:solidFill>
                  <a:srgbClr val="000000"/>
                </a:solidFill>
                <a:latin typeface="Lucida Console" pitchFamily="49" charset="0"/>
              </a:rPr>
              <a:t>greater9</a:t>
            </a:r>
            <a:r>
              <a:rPr lang="en-US" sz="2800" dirty="0">
                <a:solidFill>
                  <a:srgbClr val="000000"/>
                </a:solidFill>
                <a:latin typeface="Times New Roman" pitchFamily="18" charset="0"/>
              </a:rPr>
              <a:t> (defined in lines </a:t>
            </a:r>
            <a:r>
              <a:rPr lang="en-US" sz="2800" dirty="0" smtClean="0">
                <a:solidFill>
                  <a:srgbClr val="000000"/>
                </a:solidFill>
                <a:latin typeface="Times New Roman" pitchFamily="18" charset="0"/>
              </a:rPr>
              <a:t>60–63) </a:t>
            </a:r>
            <a:r>
              <a:rPr lang="en-US" sz="2800" dirty="0">
                <a:solidFill>
                  <a:srgbClr val="000000"/>
                </a:solidFill>
                <a:latin typeface="Times New Roman" pitchFamily="18" charset="0"/>
              </a:rPr>
              <a:t>returns </a:t>
            </a:r>
            <a:r>
              <a:rPr lang="en-US" sz="2800" dirty="0">
                <a:solidFill>
                  <a:srgbClr val="000000"/>
                </a:solidFill>
                <a:latin typeface="Lucida Console" pitchFamily="49" charset="0"/>
              </a:rPr>
              <a:t>true</a:t>
            </a:r>
            <a:r>
              <a:rPr lang="en-US" sz="2800" dirty="0">
                <a:solidFill>
                  <a:srgbClr val="000000"/>
                </a:solidFill>
                <a:latin typeface="Times New Roman" pitchFamily="18" charset="0"/>
              </a:rPr>
              <a:t> if the value passed to </a:t>
            </a:r>
            <a:r>
              <a:rPr lang="en-US" sz="2800" dirty="0" smtClean="0">
                <a:solidFill>
                  <a:srgbClr val="000000"/>
                </a:solidFill>
                <a:latin typeface="Times New Roman" pitchFamily="18" charset="0"/>
              </a:rPr>
              <a:t>it is </a:t>
            </a:r>
            <a:r>
              <a:rPr lang="en-US" sz="2800" dirty="0">
                <a:solidFill>
                  <a:srgbClr val="000000"/>
                </a:solidFill>
                <a:latin typeface="Times New Roman" pitchFamily="18" charset="0"/>
              </a:rPr>
              <a:t>greater than 9; otherwise, it returns </a:t>
            </a:r>
            <a:r>
              <a:rPr lang="en-US" sz="2800" dirty="0">
                <a:solidFill>
                  <a:srgbClr val="000000"/>
                </a:solidFill>
                <a:latin typeface="Lucida Console" pitchFamily="49" charset="0"/>
              </a:rPr>
              <a:t>false</a:t>
            </a:r>
            <a:r>
              <a:rPr lang="en-US" sz="28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800" dirty="0">
                <a:solidFill>
                  <a:srgbClr val="000000"/>
                </a:solidFill>
                <a:latin typeface="Times New Roman" pitchFamily="18" charset="0"/>
              </a:rPr>
              <a:t>The value </a:t>
            </a:r>
            <a:r>
              <a:rPr lang="en-US" sz="2800" dirty="0">
                <a:solidFill>
                  <a:srgbClr val="000000"/>
                </a:solidFill>
                <a:latin typeface="Lucida Console" pitchFamily="49" charset="0"/>
              </a:rPr>
              <a:t>100</a:t>
            </a:r>
            <a:r>
              <a:rPr lang="en-US" sz="2800" dirty="0">
                <a:solidFill>
                  <a:srgbClr val="000000"/>
                </a:solidFill>
                <a:latin typeface="Times New Roman" pitchFamily="18" charset="0"/>
              </a:rPr>
              <a:t> replaces each value greater than 9.</a:t>
            </a:r>
          </a:p>
          <a:p>
            <a:pPr marL="365760" indent="-256032" fontAlgn="auto">
              <a:lnSpc>
                <a:spcPct val="90000"/>
              </a:lnSpc>
              <a:spcAft>
                <a:spcPts val="0"/>
              </a:spcAft>
              <a:buFont typeface="Wingdings 3"/>
              <a:buChar char=""/>
              <a:defRPr/>
            </a:pPr>
            <a:r>
              <a:rPr lang="en-US" sz="2800" dirty="0">
                <a:solidFill>
                  <a:srgbClr val="000000"/>
                </a:solidFill>
                <a:latin typeface="Times New Roman" pitchFamily="18" charset="0"/>
              </a:rPr>
              <a:t>The iterators supplied as the first two arguments must be </a:t>
            </a:r>
            <a:r>
              <a:rPr lang="en-US" sz="2800" i="1" dirty="0">
                <a:solidFill>
                  <a:srgbClr val="000000"/>
                </a:solidFill>
                <a:latin typeface="Times New Roman" pitchFamily="18" charset="0"/>
              </a:rPr>
              <a:t>forward iterators</a:t>
            </a:r>
            <a:r>
              <a:rPr lang="en-US" sz="2800" dirty="0">
                <a:solidFill>
                  <a:srgbClr val="000000"/>
                </a:solidFill>
                <a:latin typeface="Times New Roman" pitchFamily="18" charset="0"/>
              </a:rPr>
              <a:t>. </a:t>
            </a:r>
          </a:p>
          <a:p>
            <a:pPr marL="365760" indent="-256032" fontAlgn="auto">
              <a:lnSpc>
                <a:spcPct val="90000"/>
              </a:lnSpc>
              <a:spcAft>
                <a:spcPts val="0"/>
              </a:spcAft>
              <a:buFont typeface="Wingdings 3"/>
              <a:buChar char=""/>
              <a:defRPr/>
            </a:pPr>
            <a:endParaRPr lang="en-US" sz="2800" dirty="0">
              <a:solidFill>
                <a:srgbClr val="000000"/>
              </a:solidFill>
              <a:latin typeface="Times New Roman" pitchFamily="18" charset="0"/>
            </a:endParaRPr>
          </a:p>
          <a:p>
            <a:pPr marL="365760" indent="-256032" fontAlgn="auto">
              <a:lnSpc>
                <a:spcPct val="90000"/>
              </a:lnSpc>
              <a:spcAft>
                <a:spcPts val="0"/>
              </a:spcAft>
              <a:buFont typeface="Wingdings 3"/>
              <a:buChar char=""/>
              <a:defRPr/>
            </a:pPr>
            <a:endParaRPr lang="en-US" dirty="0" smtClean="0">
              <a:solidFill>
                <a:srgbClr val="000000"/>
              </a:solidFill>
              <a:latin typeface="Times New Roman" pitchFamily="18" charset="0"/>
            </a:endParaRPr>
          </a:p>
        </p:txBody>
      </p:sp>
      <p:sp>
        <p:nvSpPr>
          <p:cNvPr id="645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fontAlgn="auto">
              <a:spcAft>
                <a:spcPts val="0"/>
              </a:spcAft>
              <a:defRPr/>
            </a:pPr>
            <a:r>
              <a:rPr lang="en-US" sz="2800" dirty="0" smtClean="0">
                <a:solidFill>
                  <a:srgbClr val="59D9B3"/>
                </a:solidFill>
                <a:latin typeface="Arial" pitchFamily="34" charset="0"/>
              </a:rPr>
              <a:t>16.3.4 </a:t>
            </a:r>
            <a:r>
              <a:rPr lang="en-US" sz="2800" dirty="0" smtClean="0">
                <a:solidFill>
                  <a:srgbClr val="33B38C"/>
                </a:solidFill>
                <a:latin typeface="Lucida Console" pitchFamily="49" charset="0"/>
              </a:rPr>
              <a:t>replace</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replace_if</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replace_copy</a:t>
            </a:r>
            <a:r>
              <a:rPr lang="en-US" sz="2800" dirty="0" smtClean="0">
                <a:solidFill>
                  <a:srgbClr val="33B38C"/>
                </a:solidFill>
                <a:latin typeface="Goudy Sans Medium" pitchFamily="34" charset="0"/>
              </a:rPr>
              <a:t> and </a:t>
            </a:r>
            <a:r>
              <a:rPr lang="en-US" sz="2800" dirty="0" smtClean="0">
                <a:solidFill>
                  <a:srgbClr val="33B38C"/>
                </a:solidFill>
                <a:latin typeface="Lucida Console" pitchFamily="49" charset="0"/>
              </a:rPr>
              <a:t>replace_copy_if</a:t>
            </a:r>
            <a:r>
              <a:rPr lang="en-US" sz="2800" dirty="0" smtClean="0">
                <a:solidFill>
                  <a:srgbClr val="33B38C"/>
                </a:solidFill>
                <a:latin typeface="Goudy Sans Medium" pitchFamily="34" charset="0"/>
              </a:rPr>
              <a:t> (Cont.)</a:t>
            </a:r>
            <a:endParaRPr lang="en-US" sz="2800" dirty="0" smtClean="0">
              <a:solidFill>
                <a:srgbClr val="33B38C"/>
              </a:solidFill>
              <a:latin typeface="Lucida Console" pitchFamily="49" charset="0"/>
            </a:endParaRPr>
          </a:p>
        </p:txBody>
      </p:sp>
      <p:sp>
        <p:nvSpPr>
          <p:cNvPr id="46083"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replace_copy_if</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53 uses the </a:t>
            </a:r>
            <a:r>
              <a:rPr lang="en-US" sz="2500" dirty="0" smtClean="0">
                <a:solidFill>
                  <a:srgbClr val="0000FF"/>
                </a:solidFill>
                <a:latin typeface="LucidaSansTypewriter" pitchFamily="49" charset="0"/>
              </a:rPr>
              <a:t>replace_copy_if</a:t>
            </a:r>
            <a:r>
              <a:rPr lang="en-US" sz="2500" dirty="0" smtClean="0">
                <a:solidFill>
                  <a:srgbClr val="000000"/>
                </a:solidFill>
                <a:latin typeface="Times New Roman" pitchFamily="18" charset="0"/>
              </a:rPr>
              <a:t> algorithm to copy </a:t>
            </a:r>
            <a:r>
              <a:rPr lang="en-US" sz="2500" i="1" dirty="0" smtClean="0">
                <a:solidFill>
                  <a:srgbClr val="000000"/>
                </a:solidFill>
                <a:latin typeface="Times New Roman" pitchFamily="18" charset="0"/>
              </a:rPr>
              <a:t>all</a:t>
            </a:r>
            <a:r>
              <a:rPr lang="en-US" sz="2500" dirty="0" smtClean="0">
                <a:solidFill>
                  <a:srgbClr val="000000"/>
                </a:solidFill>
                <a:latin typeface="Times New Roman" pitchFamily="18" charset="0"/>
              </a:rPr>
              <a:t> elements from </a:t>
            </a:r>
            <a:r>
              <a:rPr lang="en-US" sz="2500" dirty="0" smtClean="0">
                <a:solidFill>
                  <a:srgbClr val="000000"/>
                </a:solidFill>
                <a:latin typeface="Lucida Console" pitchFamily="49" charset="0"/>
              </a:rPr>
              <a:t>a4.cbegin()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a4.cend()</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Elements for which the </a:t>
            </a:r>
            <a:r>
              <a:rPr lang="en-US" sz="2500" i="1" dirty="0" smtClean="0">
                <a:solidFill>
                  <a:srgbClr val="000000"/>
                </a:solidFill>
                <a:latin typeface="Times New Roman" pitchFamily="18" charset="0"/>
              </a:rPr>
              <a:t>unary predicate function </a:t>
            </a:r>
            <a:r>
              <a:rPr lang="en-US" sz="2500" dirty="0" smtClean="0">
                <a:solidFill>
                  <a:srgbClr val="000000"/>
                </a:solidFill>
                <a:latin typeface="Lucida Console" pitchFamily="49" charset="0"/>
              </a:rPr>
              <a:t>greater9</a:t>
            </a:r>
            <a:r>
              <a:rPr lang="en-US" sz="2500" dirty="0" smtClean="0">
                <a:solidFill>
                  <a:srgbClr val="000000"/>
                </a:solidFill>
                <a:latin typeface="Times New Roman" pitchFamily="18" charset="0"/>
              </a:rPr>
              <a:t> returns </a:t>
            </a:r>
            <a:r>
              <a:rPr lang="en-US" sz="2500" dirty="0" smtClean="0">
                <a:solidFill>
                  <a:srgbClr val="000000"/>
                </a:solidFill>
                <a:latin typeface="Lucida Console" pitchFamily="49" charset="0"/>
              </a:rPr>
              <a:t>true</a:t>
            </a:r>
            <a:r>
              <a:rPr lang="en-US" sz="2500" dirty="0" smtClean="0">
                <a:solidFill>
                  <a:srgbClr val="000000"/>
                </a:solidFill>
                <a:latin typeface="Times New Roman" pitchFamily="18" charset="0"/>
              </a:rPr>
              <a:t> are replaced with the value </a:t>
            </a:r>
            <a:r>
              <a:rPr lang="en-US" sz="2500" dirty="0" smtClean="0">
                <a:solidFill>
                  <a:srgbClr val="000000"/>
                </a:solidFill>
                <a:latin typeface="Lucida Console" pitchFamily="49" charset="0"/>
              </a:rPr>
              <a:t>100</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400" dirty="0">
                <a:solidFill>
                  <a:srgbClr val="000000"/>
                </a:solidFill>
                <a:latin typeface="Times New Roman" pitchFamily="18" charset="0"/>
              </a:rPr>
              <a:t>The elements are placed in </a:t>
            </a:r>
            <a:r>
              <a:rPr lang="en-US" sz="2400" dirty="0">
                <a:solidFill>
                  <a:srgbClr val="000000"/>
                </a:solidFill>
                <a:latin typeface="Lucida Console" pitchFamily="49" charset="0"/>
              </a:rPr>
              <a:t>c2</a:t>
            </a:r>
            <a:r>
              <a:rPr lang="en-US" sz="2400" dirty="0">
                <a:solidFill>
                  <a:srgbClr val="000000"/>
                </a:solidFill>
                <a:latin typeface="Times New Roman" pitchFamily="18" charset="0"/>
              </a:rPr>
              <a:t>, starting at position </a:t>
            </a:r>
            <a:r>
              <a:rPr lang="en-US" sz="2400" dirty="0">
                <a:solidFill>
                  <a:srgbClr val="000000"/>
                </a:solidFill>
                <a:latin typeface="Lucida Console" pitchFamily="49" charset="0"/>
              </a:rPr>
              <a:t>c2.begin()</a:t>
            </a:r>
            <a:r>
              <a:rPr lang="en-US" sz="2400" dirty="0">
                <a:solidFill>
                  <a:srgbClr val="000000"/>
                </a:solidFill>
                <a:latin typeface="Times New Roman" pitchFamily="18" charset="0"/>
              </a:rPr>
              <a:t>.</a:t>
            </a:r>
          </a:p>
          <a:p>
            <a:pPr marL="365760" indent="-256032" fontAlgn="auto">
              <a:lnSpc>
                <a:spcPct val="90000"/>
              </a:lnSpc>
              <a:spcAft>
                <a:spcPts val="0"/>
              </a:spcAft>
              <a:buFont typeface="Wingdings 3"/>
              <a:buChar char=""/>
              <a:defRPr/>
            </a:pPr>
            <a:endParaRPr lang="en-US" sz="2500" dirty="0" smtClean="0">
              <a:solidFill>
                <a:srgbClr val="000000"/>
              </a:solidFill>
              <a:latin typeface="Times New Roman" pitchFamily="18" charset="0"/>
            </a:endParaRPr>
          </a:p>
        </p:txBody>
      </p:sp>
      <p:sp>
        <p:nvSpPr>
          <p:cNvPr id="6554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fontAlgn="auto">
              <a:spcAft>
                <a:spcPts val="0"/>
              </a:spcAft>
              <a:defRPr/>
            </a:pPr>
            <a:r>
              <a:rPr lang="en-US" sz="2800" dirty="0" smtClean="0">
                <a:solidFill>
                  <a:srgbClr val="59D9B3"/>
                </a:solidFill>
                <a:latin typeface="Arial" pitchFamily="34" charset="0"/>
              </a:rPr>
              <a:t>16.3.4 </a:t>
            </a:r>
            <a:r>
              <a:rPr lang="en-US" sz="2800" dirty="0" smtClean="0">
                <a:solidFill>
                  <a:srgbClr val="33B38C"/>
                </a:solidFill>
                <a:latin typeface="Lucida Console" pitchFamily="49" charset="0"/>
              </a:rPr>
              <a:t>replace</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replace_if</a:t>
            </a:r>
            <a:r>
              <a:rPr lang="en-US" sz="2800" dirty="0" smtClean="0">
                <a:solidFill>
                  <a:srgbClr val="33B38C"/>
                </a:solidFill>
                <a:latin typeface="Goudy Sans Medium" pitchFamily="34" charset="0"/>
              </a:rPr>
              <a:t>, </a:t>
            </a:r>
            <a:r>
              <a:rPr lang="en-US" sz="2800" dirty="0" smtClean="0">
                <a:solidFill>
                  <a:srgbClr val="33B38C"/>
                </a:solidFill>
                <a:latin typeface="Lucida Console" pitchFamily="49" charset="0"/>
              </a:rPr>
              <a:t>replace_copy</a:t>
            </a:r>
            <a:r>
              <a:rPr lang="en-US" sz="2800" dirty="0" smtClean="0">
                <a:solidFill>
                  <a:srgbClr val="33B38C"/>
                </a:solidFill>
                <a:latin typeface="Goudy Sans Medium" pitchFamily="34" charset="0"/>
              </a:rPr>
              <a:t> and </a:t>
            </a:r>
            <a:r>
              <a:rPr lang="en-US" sz="2800" dirty="0" smtClean="0">
                <a:solidFill>
                  <a:srgbClr val="33B38C"/>
                </a:solidFill>
                <a:latin typeface="Lucida Console" pitchFamily="49" charset="0"/>
              </a:rPr>
              <a:t>replace_copy_if</a:t>
            </a:r>
            <a:r>
              <a:rPr lang="en-US" sz="2800" dirty="0" smtClean="0">
                <a:solidFill>
                  <a:srgbClr val="33B38C"/>
                </a:solidFill>
                <a:latin typeface="Goudy Sans Medium" pitchFamily="34" charset="0"/>
              </a:rPr>
              <a:t> (Cont.)</a:t>
            </a:r>
            <a:endParaRPr lang="en-US" sz="2800" dirty="0" smtClean="0">
              <a:solidFill>
                <a:srgbClr val="33B38C"/>
              </a:solidFill>
              <a:latin typeface="Lucida Console" pitchFamily="49" charset="0"/>
            </a:endParaRPr>
          </a:p>
        </p:txBody>
      </p:sp>
      <p:sp>
        <p:nvSpPr>
          <p:cNvPr id="66563"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The iterators supplied as the first two arguments must be input iterators.</a:t>
            </a:r>
          </a:p>
          <a:p>
            <a:r>
              <a:rPr lang="en-US" altLang="en-US" smtClean="0">
                <a:solidFill>
                  <a:srgbClr val="000000"/>
                </a:solidFill>
                <a:latin typeface="Times New Roman" panose="02020603050405020304" pitchFamily="18" charset="0"/>
              </a:rPr>
              <a:t>The iterator supplied as the third argument must be an </a:t>
            </a:r>
            <a:r>
              <a:rPr lang="en-US" altLang="en-US" i="1" smtClean="0">
                <a:solidFill>
                  <a:srgbClr val="000000"/>
                </a:solidFill>
                <a:latin typeface="Times New Roman" panose="02020603050405020304" pitchFamily="18" charset="0"/>
              </a:rPr>
              <a:t>output iterator </a:t>
            </a:r>
            <a:r>
              <a:rPr lang="en-US" altLang="en-US" smtClean="0">
                <a:solidFill>
                  <a:srgbClr val="000000"/>
                </a:solidFill>
                <a:latin typeface="Times New Roman" panose="02020603050405020304" pitchFamily="18" charset="0"/>
              </a:rPr>
              <a:t>so that the element being copied can be assigned to the copy location.</a:t>
            </a:r>
          </a:p>
          <a:p>
            <a:r>
              <a:rPr lang="en-US" altLang="en-US" smtClean="0">
                <a:solidFill>
                  <a:srgbClr val="000000"/>
                </a:solidFill>
                <a:latin typeface="Times New Roman" panose="02020603050405020304" pitchFamily="18" charset="0"/>
              </a:rPr>
              <a:t>This algorithm returns an iterator positioned after the </a:t>
            </a:r>
            <a:r>
              <a:rPr lang="en-US" altLang="en-US" i="1" smtClean="0">
                <a:solidFill>
                  <a:srgbClr val="000000"/>
                </a:solidFill>
                <a:latin typeface="Times New Roman" panose="02020603050405020304" pitchFamily="18" charset="0"/>
              </a:rPr>
              <a:t>last</a:t>
            </a:r>
            <a:r>
              <a:rPr lang="en-US" altLang="en-US" smtClean="0">
                <a:solidFill>
                  <a:srgbClr val="000000"/>
                </a:solidFill>
                <a:latin typeface="Times New Roman" panose="02020603050405020304" pitchFamily="18" charset="0"/>
              </a:rPr>
              <a:t> element copied into </a:t>
            </a:r>
            <a:r>
              <a:rPr lang="en-US" altLang="en-US" smtClean="0">
                <a:solidFill>
                  <a:srgbClr val="000000"/>
                </a:solidFill>
                <a:latin typeface="Lucida Console" panose="020B0609040504020204" pitchFamily="49" charset="0"/>
              </a:rPr>
              <a:t>c2</a:t>
            </a:r>
            <a:r>
              <a:rPr lang="en-US" altLang="en-US" smtClean="0">
                <a:solidFill>
                  <a:srgbClr val="000000"/>
                </a:solidFill>
                <a:latin typeface="Times New Roman" panose="02020603050405020304" pitchFamily="18" charset="0"/>
              </a:rPr>
              <a:t>.</a:t>
            </a:r>
          </a:p>
        </p:txBody>
      </p:sp>
      <p:sp>
        <p:nvSpPr>
          <p:cNvPr id="6656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a:t>
            </a:r>
          </a:p>
        </p:txBody>
      </p:sp>
      <p:sp>
        <p:nvSpPr>
          <p:cNvPr id="67587"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Figure 16.5 demonstrates several common mathematical algorithms, including </a:t>
            </a:r>
            <a:r>
              <a:rPr lang="en-US" altLang="en-US" smtClean="0">
                <a:solidFill>
                  <a:srgbClr val="000000"/>
                </a:solidFill>
                <a:latin typeface="Lucida Console" panose="020B0609040504020204" pitchFamily="49" charset="0"/>
              </a:rPr>
              <a:t>random_shuffle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count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count_if</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min_element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max_element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accumulate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minmax_element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for_each</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transform</a:t>
            </a:r>
            <a:r>
              <a:rPr lang="en-US" altLang="en-US" smtClean="0">
                <a:solidFill>
                  <a:srgbClr val="000000"/>
                </a:solidFill>
                <a:latin typeface="Times New Roman" panose="02020603050405020304" pitchFamily="18" charset="0"/>
              </a:rPr>
              <a:t>. </a:t>
            </a:r>
          </a:p>
        </p:txBody>
      </p:sp>
      <p:sp>
        <p:nvSpPr>
          <p:cNvPr id="6758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cpphtp9_16_STL_PT2_Page_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cpphtp9_16_STL_PT2_Page_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fontAlgn="auto">
              <a:spcAft>
                <a:spcPts val="0"/>
              </a:spcAft>
              <a:defRPr/>
            </a:pPr>
            <a:r>
              <a:rPr lang="en-US" dirty="0" smtClean="0">
                <a:solidFill>
                  <a:srgbClr val="24B5A1"/>
                </a:solidFill>
                <a:latin typeface="Arial" pitchFamily="34" charset="0"/>
              </a:rPr>
              <a:t>16.2  </a:t>
            </a:r>
            <a:r>
              <a:rPr lang="en-US" dirty="0" smtClean="0">
                <a:solidFill>
                  <a:srgbClr val="3380E6"/>
                </a:solidFill>
                <a:latin typeface="Arial" pitchFamily="34" charset="0"/>
              </a:rPr>
              <a:t>Minimum Iterator Requirements</a:t>
            </a:r>
          </a:p>
        </p:txBody>
      </p:sp>
      <p:sp>
        <p:nvSpPr>
          <p:cNvPr id="15363" name="Text Placeholder 2"/>
          <p:cNvSpPr>
            <a:spLocks noGrp="1"/>
          </p:cNvSpPr>
          <p:nvPr>
            <p:ph type="body" idx="1"/>
          </p:nvPr>
        </p:nvSpPr>
        <p:spPr/>
        <p:txBody>
          <a:bodyPr/>
          <a:lstStyle/>
          <a:p>
            <a:pPr>
              <a:lnSpc>
                <a:spcPct val="80000"/>
              </a:lnSpc>
            </a:pPr>
            <a:r>
              <a:rPr lang="en-US" altLang="en-US" sz="2500" i="1" smtClean="0">
                <a:solidFill>
                  <a:srgbClr val="000000"/>
                </a:solidFill>
                <a:latin typeface="Times New Roman" panose="02020603050405020304" pitchFamily="18" charset="0"/>
              </a:rPr>
              <a:t>With few exceptions, the Standard Library separates algorithms from containers. </a:t>
            </a:r>
          </a:p>
          <a:p>
            <a:pPr>
              <a:lnSpc>
                <a:spcPct val="80000"/>
              </a:lnSpc>
            </a:pPr>
            <a:r>
              <a:rPr lang="en-US" altLang="en-US" sz="2500" smtClean="0">
                <a:solidFill>
                  <a:srgbClr val="000000"/>
                </a:solidFill>
                <a:latin typeface="Times New Roman" panose="02020603050405020304" pitchFamily="18" charset="0"/>
              </a:rPr>
              <a:t>An important part of every container is the type of iterator it supports (Fig. 15.7). </a:t>
            </a:r>
          </a:p>
          <a:p>
            <a:pPr>
              <a:lnSpc>
                <a:spcPct val="80000"/>
              </a:lnSpc>
            </a:pPr>
            <a:r>
              <a:rPr lang="en-US" altLang="en-US" sz="2500" smtClean="0">
                <a:solidFill>
                  <a:srgbClr val="000000"/>
                </a:solidFill>
                <a:latin typeface="Times New Roman" panose="02020603050405020304" pitchFamily="18" charset="0"/>
              </a:rPr>
              <a:t>This determines which algorithms can be applied to the container. </a:t>
            </a:r>
          </a:p>
          <a:p>
            <a:pPr>
              <a:lnSpc>
                <a:spcPct val="80000"/>
              </a:lnSpc>
            </a:pPr>
            <a:r>
              <a:rPr lang="en-US" altLang="en-US" sz="2500" smtClean="0">
                <a:solidFill>
                  <a:srgbClr val="000000"/>
                </a:solidFill>
                <a:latin typeface="Times New Roman" panose="02020603050405020304" pitchFamily="18" charset="0"/>
              </a:rPr>
              <a:t>For example, both vectors and arrays support random-access iterators that provide all of the iterator operations shown in Fig. 15.9. </a:t>
            </a:r>
          </a:p>
          <a:p>
            <a:pPr>
              <a:lnSpc>
                <a:spcPct val="80000"/>
              </a:lnSpc>
            </a:pPr>
            <a:r>
              <a:rPr lang="en-US" altLang="en-US" sz="2500" smtClean="0">
                <a:solidFill>
                  <a:srgbClr val="000000"/>
                </a:solidFill>
                <a:latin typeface="Times New Roman" panose="02020603050405020304" pitchFamily="18" charset="0"/>
              </a:rPr>
              <a:t>All Standard Library algorithms can operate on vectors and the ones that do not modify a container’s size can also operate on arrays. </a:t>
            </a:r>
          </a:p>
        </p:txBody>
      </p:sp>
      <p:sp>
        <p:nvSpPr>
          <p:cNvPr id="1536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cpphtp9_16_STL_PT2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cpphtp9_16_STL_PT2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pphtp9_16_STL_PT2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54275"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random_shuffle</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Line 23 uses the </a:t>
            </a:r>
            <a:r>
              <a:rPr lang="en-US" sz="2500" dirty="0">
                <a:solidFill>
                  <a:srgbClr val="0000FF"/>
                </a:solidFill>
                <a:latin typeface="Lucida Console" pitchFamily="49" charset="0"/>
              </a:rPr>
              <a:t>random_shuffle</a:t>
            </a:r>
            <a:r>
              <a:rPr lang="en-US" sz="2500" dirty="0">
                <a:solidFill>
                  <a:srgbClr val="0000FF"/>
                </a:solidFill>
                <a:latin typeface="Times New Roman" pitchFamily="18" charset="0"/>
              </a:rPr>
              <a:t> </a:t>
            </a:r>
            <a:r>
              <a:rPr lang="en-US" sz="2500" dirty="0">
                <a:solidFill>
                  <a:srgbClr val="000000"/>
                </a:solidFill>
                <a:latin typeface="Times New Roman" pitchFamily="18" charset="0"/>
              </a:rPr>
              <a:t>algorithm to reorder randomly the elements in the range </a:t>
            </a:r>
            <a:r>
              <a:rPr lang="en-US" sz="2500" dirty="0">
                <a:solidFill>
                  <a:srgbClr val="000000"/>
                </a:solidFill>
                <a:latin typeface="Lucida Console" pitchFamily="49" charset="0"/>
              </a:rPr>
              <a:t>a1.begin() </a:t>
            </a:r>
            <a:r>
              <a:rPr lang="en-US" sz="2500" dirty="0">
                <a:solidFill>
                  <a:srgbClr val="000000"/>
                </a:solidFill>
                <a:latin typeface="Times New Roman" pitchFamily="18" charset="0"/>
              </a:rPr>
              <a:t>up to, but not including, </a:t>
            </a:r>
            <a:r>
              <a:rPr lang="en-US" sz="2500" dirty="0">
                <a:solidFill>
                  <a:srgbClr val="000000"/>
                </a:solidFill>
                <a:latin typeface="Lucida Console" pitchFamily="49" charset="0"/>
              </a:rPr>
              <a:t>a1.end()</a:t>
            </a:r>
            <a:r>
              <a:rPr lang="en-US" sz="2500" dirty="0">
                <a:solidFill>
                  <a:srgbClr val="000000"/>
                </a:solidFill>
                <a:latin typeface="Times New Roman" pitchFamily="18" charset="0"/>
              </a:rPr>
              <a:t>.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This </a:t>
            </a:r>
            <a:r>
              <a:rPr lang="en-US" sz="2500" dirty="0">
                <a:solidFill>
                  <a:srgbClr val="000000"/>
                </a:solidFill>
                <a:latin typeface="Times New Roman" pitchFamily="18" charset="0"/>
              </a:rPr>
              <a:t>algorithm takes </a:t>
            </a:r>
            <a:r>
              <a:rPr lang="en-US" sz="2500" i="1" dirty="0">
                <a:solidFill>
                  <a:srgbClr val="000000"/>
                </a:solidFill>
                <a:latin typeface="Times New Roman" pitchFamily="18" charset="0"/>
              </a:rPr>
              <a:t>two random-access iterator </a:t>
            </a:r>
            <a:r>
              <a:rPr lang="en-US" sz="2500" dirty="0">
                <a:solidFill>
                  <a:srgbClr val="000000"/>
                </a:solidFill>
                <a:latin typeface="Times New Roman" pitchFamily="18" charset="0"/>
              </a:rPr>
              <a:t>arguments. This version of </a:t>
            </a:r>
            <a:r>
              <a:rPr lang="en-US" sz="2500" dirty="0">
                <a:solidFill>
                  <a:srgbClr val="000000"/>
                </a:solidFill>
                <a:latin typeface="Lucida Console" pitchFamily="49" charset="0"/>
              </a:rPr>
              <a:t>random_shuffle</a:t>
            </a:r>
            <a:r>
              <a:rPr lang="en-US" sz="2500" dirty="0">
                <a:solidFill>
                  <a:srgbClr val="000000"/>
                </a:solidFill>
                <a:latin typeface="Times New Roman" pitchFamily="18" charset="0"/>
              </a:rPr>
              <a:t> uses rand for randomization and produces the same results each time you run the program unless you seed the random-number generator with </a:t>
            </a:r>
            <a:r>
              <a:rPr lang="en-US" sz="2500" dirty="0">
                <a:solidFill>
                  <a:srgbClr val="000000"/>
                </a:solidFill>
                <a:latin typeface="Lucida Console" pitchFamily="49" charset="0"/>
              </a:rPr>
              <a:t>srand</a:t>
            </a:r>
            <a:r>
              <a:rPr lang="en-US" sz="2500" dirty="0">
                <a:solidFill>
                  <a:srgbClr val="000000"/>
                </a:solidFill>
                <a:latin typeface="Times New Roman" pitchFamily="18" charset="0"/>
              </a:rPr>
              <a:t>.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Another </a:t>
            </a:r>
            <a:r>
              <a:rPr lang="en-US" sz="2500" dirty="0">
                <a:solidFill>
                  <a:srgbClr val="000000"/>
                </a:solidFill>
                <a:latin typeface="Times New Roman" pitchFamily="18" charset="0"/>
              </a:rPr>
              <a:t>version of </a:t>
            </a:r>
            <a:r>
              <a:rPr lang="en-US" sz="2500" dirty="0">
                <a:solidFill>
                  <a:srgbClr val="000000"/>
                </a:solidFill>
                <a:latin typeface="Lucida Console" pitchFamily="49" charset="0"/>
              </a:rPr>
              <a:t>random_shuffle</a:t>
            </a:r>
            <a:r>
              <a:rPr lang="en-US" sz="2500" dirty="0">
                <a:solidFill>
                  <a:srgbClr val="000000"/>
                </a:solidFill>
                <a:latin typeface="Times New Roman" pitchFamily="18" charset="0"/>
              </a:rPr>
              <a:t> receives as its third argument a C++11 uniform random-number generator. </a:t>
            </a:r>
            <a:endParaRPr lang="en-US" sz="2500" dirty="0" smtClean="0">
              <a:solidFill>
                <a:srgbClr val="000000"/>
              </a:solidFill>
              <a:latin typeface="Times New Roman" pitchFamily="18" charset="0"/>
            </a:endParaRPr>
          </a:p>
        </p:txBody>
      </p:sp>
      <p:sp>
        <p:nvSpPr>
          <p:cNvPr id="7373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54275"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count</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32 uses the </a:t>
            </a:r>
            <a:r>
              <a:rPr lang="en-US" sz="2500" dirty="0" smtClean="0">
                <a:solidFill>
                  <a:srgbClr val="0000FF"/>
                </a:solidFill>
                <a:latin typeface="LucidaSansTypewriter" pitchFamily="49" charset="0"/>
              </a:rPr>
              <a:t>count</a:t>
            </a:r>
            <a:r>
              <a:rPr lang="en-US" sz="2500" dirty="0" smtClean="0">
                <a:solidFill>
                  <a:srgbClr val="000000"/>
                </a:solidFill>
                <a:latin typeface="Times New Roman" pitchFamily="18" charset="0"/>
              </a:rPr>
              <a:t> algorithm to count the elements with the value </a:t>
            </a:r>
            <a:r>
              <a:rPr lang="en-US" sz="2500" dirty="0" smtClean="0">
                <a:solidFill>
                  <a:srgbClr val="000000"/>
                </a:solidFill>
                <a:latin typeface="Lucida Console" pitchFamily="49" charset="0"/>
              </a:rPr>
              <a:t>8</a:t>
            </a:r>
            <a:r>
              <a:rPr lang="en-US" sz="2500" dirty="0" smtClean="0">
                <a:solidFill>
                  <a:srgbClr val="000000"/>
                </a:solidFill>
                <a:latin typeface="Times New Roman" pitchFamily="18" charset="0"/>
              </a:rPr>
              <a:t> in the range </a:t>
            </a:r>
            <a:r>
              <a:rPr lang="en-US" sz="2500" dirty="0" smtClean="0">
                <a:solidFill>
                  <a:srgbClr val="000000"/>
                </a:solidFill>
                <a:latin typeface="Lucida Console" pitchFamily="49" charset="0"/>
              </a:rPr>
              <a:t>a2.cbegin()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a2.cend()</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This algorithm requires its two iterator arguments to be at least </a:t>
            </a:r>
            <a:r>
              <a:rPr lang="en-US" sz="2500" i="1" dirty="0" smtClean="0">
                <a:solidFill>
                  <a:srgbClr val="000000"/>
                </a:solidFill>
                <a:latin typeface="Times New Roman" pitchFamily="18" charset="0"/>
              </a:rPr>
              <a:t>input iterators</a:t>
            </a:r>
            <a:r>
              <a:rPr lang="en-US" sz="2500" dirty="0" smtClean="0">
                <a:solidFill>
                  <a:srgbClr val="000000"/>
                </a:solidFill>
                <a:latin typeface="Times New Roman" pitchFamily="18" charset="0"/>
              </a:rPr>
              <a:t>.    </a:t>
            </a:r>
          </a:p>
        </p:txBody>
      </p:sp>
      <p:sp>
        <p:nvSpPr>
          <p:cNvPr id="747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54275"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a:solidFill>
                  <a:srgbClr val="000000"/>
                </a:solidFill>
                <a:latin typeface="Lucida Console" pitchFamily="49" charset="0"/>
              </a:rPr>
              <a:t>count_if</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36 </a:t>
            </a:r>
            <a:r>
              <a:rPr lang="en-US" sz="2500" dirty="0">
                <a:solidFill>
                  <a:srgbClr val="000000"/>
                </a:solidFill>
                <a:latin typeface="Times New Roman" pitchFamily="18" charset="0"/>
              </a:rPr>
              <a:t>uses </a:t>
            </a:r>
            <a:r>
              <a:rPr lang="en-US" sz="2500" dirty="0" smtClean="0">
                <a:solidFill>
                  <a:srgbClr val="000000"/>
                </a:solidFill>
                <a:latin typeface="Times New Roman" pitchFamily="18" charset="0"/>
              </a:rPr>
              <a:t>the </a:t>
            </a:r>
            <a:r>
              <a:rPr lang="en-US" sz="2500" dirty="0" smtClean="0">
                <a:solidFill>
                  <a:srgbClr val="0000FF"/>
                </a:solidFill>
                <a:latin typeface="LucidaSansTypewriter" pitchFamily="49" charset="0"/>
              </a:rPr>
              <a:t>count_if</a:t>
            </a:r>
            <a:r>
              <a:rPr lang="en-US" sz="2500" dirty="0" smtClean="0">
                <a:solidFill>
                  <a:srgbClr val="000000"/>
                </a:solidFill>
                <a:latin typeface="Times New Roman" pitchFamily="18" charset="0"/>
              </a:rPr>
              <a:t> algorithm to </a:t>
            </a:r>
            <a:r>
              <a:rPr lang="en-US" sz="2500" dirty="0">
                <a:solidFill>
                  <a:srgbClr val="000000"/>
                </a:solidFill>
                <a:latin typeface="Times New Roman" pitchFamily="18" charset="0"/>
              </a:rPr>
              <a:t>count </a:t>
            </a:r>
            <a:r>
              <a:rPr lang="en-US" sz="2500" dirty="0" smtClean="0">
                <a:solidFill>
                  <a:srgbClr val="000000"/>
                </a:solidFill>
                <a:latin typeface="Times New Roman" pitchFamily="18" charset="0"/>
              </a:rPr>
              <a:t>elements in </a:t>
            </a:r>
            <a:r>
              <a:rPr lang="en-US" sz="2500" dirty="0">
                <a:solidFill>
                  <a:srgbClr val="000000"/>
                </a:solidFill>
                <a:latin typeface="Times New Roman" pitchFamily="18" charset="0"/>
              </a:rPr>
              <a:t>the range from </a:t>
            </a:r>
            <a:r>
              <a:rPr lang="en-US" sz="2500" dirty="0" smtClean="0">
                <a:solidFill>
                  <a:srgbClr val="000000"/>
                </a:solidFill>
                <a:latin typeface="Lucida Console" pitchFamily="49" charset="0"/>
              </a:rPr>
              <a:t>a2.cbegin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smtClean="0">
                <a:solidFill>
                  <a:srgbClr val="000000"/>
                </a:solidFill>
                <a:latin typeface="Lucida Console" pitchFamily="49" charset="0"/>
              </a:rPr>
              <a:t>a2.cend()</a:t>
            </a:r>
            <a:r>
              <a:rPr lang="en-US" sz="2500" dirty="0" smtClean="0">
                <a:solidFill>
                  <a:srgbClr val="000000"/>
                </a:solidFill>
                <a:latin typeface="Times New Roman" pitchFamily="18" charset="0"/>
              </a:rPr>
              <a:t> for which the </a:t>
            </a:r>
            <a:r>
              <a:rPr lang="en-US" sz="2500" i="1" dirty="0" smtClean="0">
                <a:solidFill>
                  <a:srgbClr val="000000"/>
                </a:solidFill>
                <a:latin typeface="Times New Roman" pitchFamily="18" charset="0"/>
              </a:rPr>
              <a:t>predicate function </a:t>
            </a:r>
            <a:r>
              <a:rPr lang="en-US" sz="2500" dirty="0" smtClean="0">
                <a:solidFill>
                  <a:srgbClr val="000000"/>
                </a:solidFill>
                <a:latin typeface="Lucida Console" pitchFamily="49" charset="0"/>
              </a:rPr>
              <a:t>greater9</a:t>
            </a:r>
            <a:r>
              <a:rPr lang="en-US" sz="2500" dirty="0" smtClean="0">
                <a:solidFill>
                  <a:srgbClr val="000000"/>
                </a:solidFill>
                <a:latin typeface="Times New Roman" pitchFamily="18" charset="0"/>
              </a:rPr>
              <a:t> returns </a:t>
            </a:r>
            <a:r>
              <a:rPr lang="en-US" sz="2500" dirty="0" smtClean="0">
                <a:solidFill>
                  <a:srgbClr val="000000"/>
                </a:solidFill>
                <a:latin typeface="Lucida Console" pitchFamily="49" charset="0"/>
              </a:rPr>
              <a:t>true</a:t>
            </a:r>
            <a:r>
              <a:rPr lang="en-US" sz="2500" dirty="0" smtClean="0">
                <a:solidFill>
                  <a:srgbClr val="000000"/>
                </a:solidFill>
                <a:latin typeface="Times New Roman" pitchFamily="18" charset="0"/>
              </a:rPr>
              <a:t>.</a:t>
            </a:r>
            <a:endParaRPr lang="en-US" sz="2500" dirty="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Algorithm </a:t>
            </a:r>
            <a:r>
              <a:rPr lang="en-US" sz="2500" dirty="0" smtClean="0">
                <a:solidFill>
                  <a:srgbClr val="000000"/>
                </a:solidFill>
                <a:latin typeface="Lucida Console" pitchFamily="49" charset="0"/>
              </a:rPr>
              <a:t>count_if</a:t>
            </a:r>
            <a:r>
              <a:rPr lang="en-US" sz="2500" dirty="0" smtClean="0">
                <a:solidFill>
                  <a:srgbClr val="000000"/>
                </a:solidFill>
                <a:latin typeface="Times New Roman" pitchFamily="18" charset="0"/>
              </a:rPr>
              <a:t> requires </a:t>
            </a:r>
            <a:r>
              <a:rPr lang="en-US" sz="2500" dirty="0">
                <a:solidFill>
                  <a:srgbClr val="000000"/>
                </a:solidFill>
                <a:latin typeface="Times New Roman" pitchFamily="18" charset="0"/>
              </a:rPr>
              <a:t>its two iterator arguments to be at least </a:t>
            </a:r>
            <a:r>
              <a:rPr lang="en-US" sz="2500" i="1" dirty="0">
                <a:solidFill>
                  <a:srgbClr val="000000"/>
                </a:solidFill>
                <a:latin typeface="Times New Roman" pitchFamily="18" charset="0"/>
              </a:rPr>
              <a:t>input iterators</a:t>
            </a:r>
            <a:r>
              <a:rPr lang="en-US" sz="2500" dirty="0" smtClean="0">
                <a:solidFill>
                  <a:srgbClr val="000000"/>
                </a:solidFill>
                <a:latin typeface="Times New Roman" pitchFamily="18" charset="0"/>
              </a:rPr>
              <a:t>.</a:t>
            </a:r>
            <a:endParaRPr lang="en-US" sz="2500" dirty="0">
              <a:solidFill>
                <a:srgbClr val="000000"/>
              </a:solidFill>
              <a:latin typeface="Times New Roman" pitchFamily="18" charset="0"/>
            </a:endParaRPr>
          </a:p>
        </p:txBody>
      </p:sp>
      <p:sp>
        <p:nvSpPr>
          <p:cNvPr id="7578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54275" name="Text Placeholder 2"/>
          <p:cNvSpPr>
            <a:spLocks noGrp="1"/>
          </p:cNvSpPr>
          <p:nvPr>
            <p:ph type="body" idx="1"/>
          </p:nvPr>
        </p:nvSpPr>
        <p:spPr/>
        <p:txBody>
          <a:bodyPr>
            <a:normAutofit/>
          </a:bodyPr>
          <a:lstStyle/>
          <a:p>
            <a:pPr marL="109728" indent="0" fontAlgn="auto">
              <a:lnSpc>
                <a:spcPct val="80000"/>
              </a:lnSpc>
              <a:spcAft>
                <a:spcPts val="0"/>
              </a:spcAft>
              <a:buFont typeface="Wingdings 3"/>
              <a:buNone/>
              <a:defRPr/>
            </a:pPr>
            <a:r>
              <a:rPr lang="en-US" sz="2500" b="1" i="1" dirty="0" smtClean="0">
                <a:solidFill>
                  <a:srgbClr val="000000"/>
                </a:solidFill>
                <a:latin typeface="Lucida Console" pitchFamily="49" charset="0"/>
              </a:rPr>
              <a:t>Min_element </a:t>
            </a:r>
            <a:r>
              <a:rPr lang="en-US" sz="2500" b="1" i="1" dirty="0" smtClean="0">
                <a:solidFill>
                  <a:srgbClr val="000000"/>
                </a:solidFill>
                <a:latin typeface="Times New Roman" pitchFamily="18" charset="0"/>
              </a:rPr>
              <a:t>Algorithm</a:t>
            </a:r>
            <a:endParaRPr lang="en-US" sz="2500" b="1" i="1" dirty="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a:solidFill>
                  <a:srgbClr val="000000"/>
                </a:solidFill>
                <a:latin typeface="Times New Roman" pitchFamily="18" charset="0"/>
              </a:rPr>
              <a:t>Line 41 uses the </a:t>
            </a:r>
            <a:r>
              <a:rPr lang="en-US" sz="2500" dirty="0">
                <a:solidFill>
                  <a:srgbClr val="0000FF"/>
                </a:solidFill>
                <a:latin typeface="Lucida Console" pitchFamily="49" charset="0"/>
              </a:rPr>
              <a:t>min_element</a:t>
            </a:r>
            <a:r>
              <a:rPr lang="en-US" sz="2500" dirty="0">
                <a:solidFill>
                  <a:srgbClr val="0000FF"/>
                </a:solidFill>
                <a:latin typeface="Times New Roman" pitchFamily="18" charset="0"/>
              </a:rPr>
              <a:t> </a:t>
            </a:r>
            <a:r>
              <a:rPr lang="en-US" sz="2500" dirty="0">
                <a:solidFill>
                  <a:srgbClr val="000000"/>
                </a:solidFill>
                <a:latin typeface="Times New Roman" pitchFamily="18" charset="0"/>
              </a:rPr>
              <a:t>algorithm to locate the </a:t>
            </a:r>
            <a:r>
              <a:rPr lang="en-US" sz="2500" i="1" dirty="0">
                <a:solidFill>
                  <a:srgbClr val="000000"/>
                </a:solidFill>
                <a:latin typeface="Times New Roman" pitchFamily="18" charset="0"/>
              </a:rPr>
              <a:t>smallest</a:t>
            </a:r>
            <a:r>
              <a:rPr lang="en-US" sz="2500" dirty="0">
                <a:solidFill>
                  <a:srgbClr val="000000"/>
                </a:solidFill>
                <a:latin typeface="Times New Roman" pitchFamily="18" charset="0"/>
              </a:rPr>
              <a:t> element in the range from </a:t>
            </a:r>
            <a:r>
              <a:rPr lang="en-US" sz="2500" dirty="0">
                <a:solidFill>
                  <a:srgbClr val="000000"/>
                </a:solidFill>
                <a:latin typeface="Lucida Console" pitchFamily="49" charset="0"/>
              </a:rPr>
              <a:t>a2.cbegin()</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a:solidFill>
                  <a:srgbClr val="000000"/>
                </a:solidFill>
                <a:latin typeface="Lucida Console" pitchFamily="49" charset="0"/>
              </a:rPr>
              <a:t>a2.cend()</a:t>
            </a:r>
            <a:r>
              <a:rPr lang="en-US" sz="2500" dirty="0">
                <a:solidFill>
                  <a:srgbClr val="000000"/>
                </a:solidFill>
                <a:latin typeface="Times New Roman" pitchFamily="18" charset="0"/>
              </a:rPr>
              <a:t>.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a:t>
            </a:r>
            <a:r>
              <a:rPr lang="en-US" sz="2500" dirty="0">
                <a:solidFill>
                  <a:srgbClr val="000000"/>
                </a:solidFill>
                <a:latin typeface="Times New Roman" pitchFamily="18" charset="0"/>
              </a:rPr>
              <a:t>algorithm returns a </a:t>
            </a:r>
            <a:r>
              <a:rPr lang="en-US" sz="2500" i="1" dirty="0">
                <a:solidFill>
                  <a:srgbClr val="000000"/>
                </a:solidFill>
                <a:latin typeface="Times New Roman" pitchFamily="18" charset="0"/>
              </a:rPr>
              <a:t>forward iterator </a:t>
            </a:r>
            <a:r>
              <a:rPr lang="en-US" sz="2500" dirty="0">
                <a:solidFill>
                  <a:srgbClr val="000000"/>
                </a:solidFill>
                <a:latin typeface="Times New Roman" pitchFamily="18" charset="0"/>
              </a:rPr>
              <a:t>located at the </a:t>
            </a:r>
            <a:r>
              <a:rPr lang="en-US" sz="2500" i="1" dirty="0">
                <a:solidFill>
                  <a:srgbClr val="000000"/>
                </a:solidFill>
                <a:latin typeface="Times New Roman" pitchFamily="18" charset="0"/>
              </a:rPr>
              <a:t>first</a:t>
            </a:r>
            <a:r>
              <a:rPr lang="en-US" sz="2500" dirty="0">
                <a:solidFill>
                  <a:srgbClr val="000000"/>
                </a:solidFill>
                <a:latin typeface="Times New Roman" pitchFamily="18" charset="0"/>
              </a:rPr>
              <a:t> smallest element, or </a:t>
            </a:r>
            <a:r>
              <a:rPr lang="en-US" sz="2500" dirty="0">
                <a:solidFill>
                  <a:srgbClr val="000000"/>
                </a:solidFill>
                <a:latin typeface="Lucida Console" pitchFamily="49" charset="0"/>
              </a:rPr>
              <a:t>a2.end() </a:t>
            </a:r>
            <a:r>
              <a:rPr lang="en-US" sz="2500" dirty="0">
                <a:solidFill>
                  <a:srgbClr val="000000"/>
                </a:solidFill>
                <a:latin typeface="Times New Roman" pitchFamily="18" charset="0"/>
              </a:rPr>
              <a:t>if the range is </a:t>
            </a:r>
            <a:r>
              <a:rPr lang="en-US" sz="2500" i="1" dirty="0">
                <a:solidFill>
                  <a:srgbClr val="000000"/>
                </a:solidFill>
                <a:latin typeface="Times New Roman" pitchFamily="18" charset="0"/>
              </a:rPr>
              <a:t>empty</a:t>
            </a:r>
            <a:r>
              <a:rPr lang="en-US" sz="2500" dirty="0">
                <a:solidFill>
                  <a:srgbClr val="000000"/>
                </a:solidFill>
                <a:latin typeface="Times New Roman" pitchFamily="18" charset="0"/>
              </a:rPr>
              <a:t>.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a:t>
            </a:r>
            <a:r>
              <a:rPr lang="en-US" sz="2500" dirty="0">
                <a:solidFill>
                  <a:srgbClr val="000000"/>
                </a:solidFill>
                <a:latin typeface="Times New Roman" pitchFamily="18" charset="0"/>
              </a:rPr>
              <a:t>algorithm’s two iterator arguments must be at least </a:t>
            </a:r>
            <a:r>
              <a:rPr lang="en-US" sz="2500" i="1" dirty="0">
                <a:solidFill>
                  <a:srgbClr val="000000"/>
                </a:solidFill>
                <a:latin typeface="Times New Roman" pitchFamily="18" charset="0"/>
              </a:rPr>
              <a:t>forward iterators</a:t>
            </a:r>
            <a:r>
              <a:rPr lang="en-US" sz="2500" dirty="0">
                <a:solidFill>
                  <a:srgbClr val="000000"/>
                </a:solidFill>
                <a:latin typeface="Times New Roman" pitchFamily="18" charset="0"/>
              </a:rPr>
              <a:t>.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A </a:t>
            </a:r>
            <a:r>
              <a:rPr lang="en-US" sz="2500" dirty="0">
                <a:solidFill>
                  <a:srgbClr val="000000"/>
                </a:solidFill>
                <a:latin typeface="Times New Roman" pitchFamily="18" charset="0"/>
              </a:rPr>
              <a:t>second version of this algorithm takes as its third argument a binary function that compares two elements in the sequence.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This </a:t>
            </a:r>
            <a:r>
              <a:rPr lang="en-US" sz="2500" dirty="0">
                <a:solidFill>
                  <a:srgbClr val="000000"/>
                </a:solidFill>
                <a:latin typeface="Times New Roman" pitchFamily="18" charset="0"/>
              </a:rPr>
              <a:t>algorithm returns the </a:t>
            </a:r>
            <a:r>
              <a:rPr lang="en-US" sz="2500" dirty="0">
                <a:solidFill>
                  <a:srgbClr val="000000"/>
                </a:solidFill>
                <a:latin typeface="Lucida Console" pitchFamily="49" charset="0"/>
              </a:rPr>
              <a:t>bool</a:t>
            </a:r>
            <a:r>
              <a:rPr lang="en-US" sz="2500" dirty="0">
                <a:solidFill>
                  <a:srgbClr val="000000"/>
                </a:solidFill>
                <a:latin typeface="Times New Roman" pitchFamily="18" charset="0"/>
              </a:rPr>
              <a:t> value </a:t>
            </a:r>
            <a:r>
              <a:rPr lang="en-US" sz="2500" dirty="0">
                <a:solidFill>
                  <a:srgbClr val="000000"/>
                </a:solidFill>
                <a:latin typeface="Lucida Console" pitchFamily="49" charset="0"/>
              </a:rPr>
              <a:t>true</a:t>
            </a:r>
            <a:r>
              <a:rPr lang="en-US" sz="2500" dirty="0">
                <a:solidFill>
                  <a:srgbClr val="000000"/>
                </a:solidFill>
                <a:latin typeface="Times New Roman" pitchFamily="18" charset="0"/>
              </a:rPr>
              <a:t> if the first argument is </a:t>
            </a:r>
            <a:r>
              <a:rPr lang="en-US" sz="2500" i="1" dirty="0">
                <a:solidFill>
                  <a:srgbClr val="000000"/>
                </a:solidFill>
                <a:latin typeface="Times New Roman" pitchFamily="18" charset="0"/>
              </a:rPr>
              <a:t>less than </a:t>
            </a:r>
            <a:r>
              <a:rPr lang="en-US" sz="2500" dirty="0">
                <a:solidFill>
                  <a:srgbClr val="000000"/>
                </a:solidFill>
                <a:latin typeface="Times New Roman" pitchFamily="18" charset="0"/>
              </a:rPr>
              <a:t>the second.</a:t>
            </a:r>
          </a:p>
        </p:txBody>
      </p:sp>
      <p:sp>
        <p:nvSpPr>
          <p:cNvPr id="7680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pphtp9_16_STL_PT2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55299"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300" b="1" i="1" dirty="0">
                <a:solidFill>
                  <a:srgbClr val="000000"/>
                </a:solidFill>
                <a:latin typeface="Lucida Console" pitchFamily="49" charset="0"/>
              </a:rPr>
              <a:t>max_element</a:t>
            </a:r>
            <a:r>
              <a:rPr lang="en-US" sz="23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Line 45 uses the </a:t>
            </a:r>
            <a:r>
              <a:rPr lang="en-US" sz="2300" dirty="0" smtClean="0">
                <a:solidFill>
                  <a:srgbClr val="0000FF"/>
                </a:solidFill>
                <a:latin typeface="LucidaSansTypewriter" pitchFamily="49" charset="0"/>
              </a:rPr>
              <a:t>max_element</a:t>
            </a:r>
            <a:r>
              <a:rPr lang="en-US" sz="2300" dirty="0" smtClean="0">
                <a:solidFill>
                  <a:srgbClr val="000000"/>
                </a:solidFill>
                <a:latin typeface="Times New Roman" pitchFamily="18" charset="0"/>
              </a:rPr>
              <a:t> algorithm to locate the largest element in the range from </a:t>
            </a:r>
            <a:r>
              <a:rPr lang="en-US" sz="2300" dirty="0" smtClean="0">
                <a:solidFill>
                  <a:srgbClr val="000000"/>
                </a:solidFill>
                <a:latin typeface="Lucida Console" pitchFamily="49" charset="0"/>
              </a:rPr>
              <a:t>a2.cbegin()</a:t>
            </a:r>
            <a:r>
              <a:rPr lang="en-US" sz="2300" dirty="0" smtClean="0">
                <a:solidFill>
                  <a:srgbClr val="000000"/>
                </a:solidFill>
                <a:latin typeface="Times New Roman" pitchFamily="18" charset="0"/>
              </a:rPr>
              <a:t> up to, but </a:t>
            </a:r>
            <a:r>
              <a:rPr lang="en-US" sz="2300" i="1" dirty="0" smtClean="0">
                <a:solidFill>
                  <a:srgbClr val="000000"/>
                </a:solidFill>
                <a:latin typeface="Times New Roman" pitchFamily="18" charset="0"/>
              </a:rPr>
              <a:t>not</a:t>
            </a:r>
            <a:r>
              <a:rPr lang="en-US" sz="2300" dirty="0" smtClean="0">
                <a:solidFill>
                  <a:srgbClr val="000000"/>
                </a:solidFill>
                <a:latin typeface="Times New Roman" pitchFamily="18" charset="0"/>
              </a:rPr>
              <a:t> including, </a:t>
            </a:r>
            <a:r>
              <a:rPr lang="en-US" sz="2300" dirty="0" smtClean="0">
                <a:solidFill>
                  <a:srgbClr val="000000"/>
                </a:solidFill>
                <a:latin typeface="Lucida Console" pitchFamily="49" charset="0"/>
              </a:rPr>
              <a:t>a2.cend()</a:t>
            </a:r>
            <a:r>
              <a:rPr lang="en-US" sz="23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algorithm returns a </a:t>
            </a:r>
            <a:r>
              <a:rPr lang="en-US" sz="2300" i="1" dirty="0" smtClean="0">
                <a:solidFill>
                  <a:srgbClr val="000000"/>
                </a:solidFill>
                <a:latin typeface="Times New Roman" pitchFamily="18" charset="0"/>
              </a:rPr>
              <a:t>forward iterator</a:t>
            </a:r>
            <a:r>
              <a:rPr lang="en-US" sz="2300" dirty="0" smtClean="0">
                <a:solidFill>
                  <a:srgbClr val="000000"/>
                </a:solidFill>
                <a:latin typeface="Times New Roman" pitchFamily="18" charset="0"/>
              </a:rPr>
              <a:t> located at the </a:t>
            </a:r>
            <a:r>
              <a:rPr lang="en-US" sz="2300" i="1" dirty="0" smtClean="0">
                <a:solidFill>
                  <a:srgbClr val="000000"/>
                </a:solidFill>
                <a:latin typeface="Times New Roman" pitchFamily="18" charset="0"/>
              </a:rPr>
              <a:t>first</a:t>
            </a:r>
            <a:r>
              <a:rPr lang="en-US" sz="2300" dirty="0" smtClean="0">
                <a:solidFill>
                  <a:srgbClr val="000000"/>
                </a:solidFill>
                <a:latin typeface="Times New Roman" pitchFamily="18" charset="0"/>
              </a:rPr>
              <a:t> largest element.</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algorithm’s two iterator arguments must be at least </a:t>
            </a:r>
            <a:r>
              <a:rPr lang="en-US" sz="2300" i="1" dirty="0" smtClean="0">
                <a:solidFill>
                  <a:srgbClr val="000000"/>
                </a:solidFill>
                <a:latin typeface="Times New Roman" pitchFamily="18" charset="0"/>
              </a:rPr>
              <a:t>forward iterators</a:t>
            </a:r>
            <a:r>
              <a:rPr lang="en-US" sz="23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A second version of this algorithm takes as its third argument a </a:t>
            </a:r>
            <a:r>
              <a:rPr lang="en-US" sz="2300" i="1" dirty="0" smtClean="0">
                <a:solidFill>
                  <a:srgbClr val="000000"/>
                </a:solidFill>
                <a:latin typeface="Times New Roman" pitchFamily="18" charset="0"/>
              </a:rPr>
              <a:t>binary predicate function </a:t>
            </a:r>
            <a:r>
              <a:rPr lang="en-US" sz="2300" dirty="0" smtClean="0">
                <a:solidFill>
                  <a:srgbClr val="000000"/>
                </a:solidFill>
                <a:latin typeface="Times New Roman" pitchFamily="18" charset="0"/>
              </a:rPr>
              <a:t>that compares the elements in the sequence.</a:t>
            </a:r>
          </a:p>
          <a:p>
            <a:pPr marL="365760" indent="-256032" fontAlgn="auto">
              <a:lnSpc>
                <a:spcPct val="90000"/>
              </a:lnSpc>
              <a:spcAft>
                <a:spcPts val="0"/>
              </a:spcAft>
              <a:buFont typeface="Wingdings 3"/>
              <a:buChar char=""/>
              <a:defRPr/>
            </a:pPr>
            <a:r>
              <a:rPr lang="en-US" sz="2300" dirty="0" smtClean="0">
                <a:solidFill>
                  <a:srgbClr val="000000"/>
                </a:solidFill>
                <a:latin typeface="Times New Roman" pitchFamily="18" charset="0"/>
              </a:rPr>
              <a:t>The binary function takes two arguments and returns the </a:t>
            </a:r>
            <a:r>
              <a:rPr lang="en-US" sz="2300" dirty="0" smtClean="0">
                <a:solidFill>
                  <a:srgbClr val="000000"/>
                </a:solidFill>
                <a:latin typeface="Lucida Console" pitchFamily="49" charset="0"/>
              </a:rPr>
              <a:t>bool</a:t>
            </a:r>
            <a:r>
              <a:rPr lang="en-US" sz="2300" dirty="0" smtClean="0">
                <a:solidFill>
                  <a:srgbClr val="000000"/>
                </a:solidFill>
                <a:latin typeface="Times New Roman" pitchFamily="18" charset="0"/>
              </a:rPr>
              <a:t> value </a:t>
            </a:r>
            <a:r>
              <a:rPr lang="en-US" sz="2300" dirty="0" smtClean="0">
                <a:solidFill>
                  <a:srgbClr val="000000"/>
                </a:solidFill>
                <a:latin typeface="Lucida Console" pitchFamily="49" charset="0"/>
              </a:rPr>
              <a:t>true</a:t>
            </a:r>
            <a:r>
              <a:rPr lang="en-US" sz="2300" dirty="0" smtClean="0">
                <a:solidFill>
                  <a:srgbClr val="000000"/>
                </a:solidFill>
                <a:latin typeface="Times New Roman" pitchFamily="18" charset="0"/>
              </a:rPr>
              <a:t> if the first argument is </a:t>
            </a:r>
            <a:r>
              <a:rPr lang="en-US" sz="2300" i="1" dirty="0" smtClean="0">
                <a:solidFill>
                  <a:srgbClr val="000000"/>
                </a:solidFill>
                <a:latin typeface="Times New Roman" pitchFamily="18" charset="0"/>
              </a:rPr>
              <a:t>less than </a:t>
            </a:r>
            <a:r>
              <a:rPr lang="en-US" sz="2300" dirty="0" smtClean="0">
                <a:solidFill>
                  <a:srgbClr val="000000"/>
                </a:solidFill>
                <a:latin typeface="Times New Roman" pitchFamily="18" charset="0"/>
              </a:rPr>
              <a:t>the second.</a:t>
            </a:r>
          </a:p>
        </p:txBody>
      </p:sp>
      <p:sp>
        <p:nvSpPr>
          <p:cNvPr id="7885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ch22imageslides_Page_122.png"/>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fontScale="90000"/>
          </a:bodyPr>
          <a:lstStyle/>
          <a:p>
            <a:pPr fontAlgn="auto">
              <a:spcAft>
                <a:spcPts val="0"/>
              </a:spcAft>
              <a:defRPr/>
            </a:pPr>
            <a:r>
              <a:rPr lang="en-US" dirty="0" smtClean="0">
                <a:solidFill>
                  <a:srgbClr val="24B5A1"/>
                </a:solidFill>
                <a:latin typeface="Arial" pitchFamily="34" charset="0"/>
              </a:rPr>
              <a:t>16.2  </a:t>
            </a:r>
            <a:r>
              <a:rPr lang="en-US" dirty="0" smtClean="0">
                <a:solidFill>
                  <a:srgbClr val="3380E6"/>
                </a:solidFill>
                <a:latin typeface="Arial" pitchFamily="34" charset="0"/>
              </a:rPr>
              <a:t>Minimum Iterator Requirements (cont.)</a:t>
            </a:r>
          </a:p>
        </p:txBody>
      </p:sp>
      <p:sp>
        <p:nvSpPr>
          <p:cNvPr id="16387" name="Text Placeholder 2"/>
          <p:cNvSpPr>
            <a:spLocks noGrp="1"/>
          </p:cNvSpPr>
          <p:nvPr>
            <p:ph type="body" idx="1"/>
          </p:nvPr>
        </p:nvSpPr>
        <p:spPr/>
        <p:txBody>
          <a:bodyPr/>
          <a:lstStyle/>
          <a:p>
            <a:pPr>
              <a:lnSpc>
                <a:spcPct val="80000"/>
              </a:lnSpc>
            </a:pPr>
            <a:r>
              <a:rPr lang="en-US" altLang="en-US" sz="2500" smtClean="0">
                <a:solidFill>
                  <a:srgbClr val="000000"/>
                </a:solidFill>
                <a:latin typeface="Times New Roman" panose="02020603050405020304" pitchFamily="18" charset="0"/>
              </a:rPr>
              <a:t>Each Standard Library algorithm that takes iterator arguments requires those iterators to provide a minimum level of functionality. </a:t>
            </a:r>
          </a:p>
          <a:p>
            <a:pPr>
              <a:lnSpc>
                <a:spcPct val="80000"/>
              </a:lnSpc>
            </a:pPr>
            <a:r>
              <a:rPr lang="en-US" altLang="en-US" sz="2500" smtClean="0">
                <a:solidFill>
                  <a:srgbClr val="000000"/>
                </a:solidFill>
                <a:latin typeface="Times New Roman" panose="02020603050405020304" pitchFamily="18" charset="0"/>
              </a:rPr>
              <a:t>If an algorithm requires a forward iterator, for example, that algorithm can operate on any container that supports </a:t>
            </a:r>
            <a:r>
              <a:rPr lang="en-US" altLang="en-US" sz="2500" i="1" smtClean="0">
                <a:solidFill>
                  <a:srgbClr val="000000"/>
                </a:solidFill>
                <a:latin typeface="Times New Roman" panose="02020603050405020304" pitchFamily="18" charset="0"/>
              </a:rPr>
              <a:t>forward iterators</a:t>
            </a:r>
            <a:r>
              <a:rPr lang="en-US" altLang="en-US" sz="2500" smtClean="0">
                <a:solidFill>
                  <a:srgbClr val="000000"/>
                </a:solidFill>
                <a:latin typeface="Times New Roman" panose="02020603050405020304" pitchFamily="18" charset="0"/>
              </a:rPr>
              <a:t>, </a:t>
            </a:r>
            <a:r>
              <a:rPr lang="en-US" altLang="en-US" sz="2500" i="1" smtClean="0">
                <a:solidFill>
                  <a:srgbClr val="000000"/>
                </a:solidFill>
                <a:latin typeface="Times New Roman" panose="02020603050405020304" pitchFamily="18" charset="0"/>
              </a:rPr>
              <a:t>bidirectional iterators </a:t>
            </a:r>
            <a:r>
              <a:rPr lang="en-US" altLang="en-US" sz="2500" smtClean="0">
                <a:solidFill>
                  <a:srgbClr val="000000"/>
                </a:solidFill>
                <a:latin typeface="Times New Roman" panose="02020603050405020304" pitchFamily="18" charset="0"/>
              </a:rPr>
              <a:t>or </a:t>
            </a:r>
            <a:r>
              <a:rPr lang="en-US" altLang="en-US" sz="2500" i="1" smtClean="0">
                <a:solidFill>
                  <a:srgbClr val="000000"/>
                </a:solidFill>
                <a:latin typeface="Times New Roman" panose="02020603050405020304" pitchFamily="18" charset="0"/>
              </a:rPr>
              <a:t>random-access iterators</a:t>
            </a:r>
            <a:r>
              <a:rPr lang="en-US" altLang="en-US" sz="2500" smtClean="0">
                <a:solidFill>
                  <a:srgbClr val="000000"/>
                </a:solidFill>
                <a:latin typeface="Times New Roman" panose="02020603050405020304" pitchFamily="18" charset="0"/>
              </a:rPr>
              <a:t>.</a:t>
            </a:r>
          </a:p>
        </p:txBody>
      </p:sp>
      <p:sp>
        <p:nvSpPr>
          <p:cNvPr id="1638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57347" name="Text Placeholder 2"/>
          <p:cNvSpPr>
            <a:spLocks noGrp="1"/>
          </p:cNvSpPr>
          <p:nvPr>
            <p:ph type="body" idx="1"/>
          </p:nvPr>
        </p:nvSpPr>
        <p:spPr/>
        <p:txBody>
          <a:bodyPr>
            <a:normAutofit fontScale="92500" lnSpcReduction="10000"/>
          </a:bodyPr>
          <a:lstStyle/>
          <a:p>
            <a:pPr marL="109728" indent="0" fontAlgn="auto">
              <a:lnSpc>
                <a:spcPct val="80000"/>
              </a:lnSpc>
              <a:spcAft>
                <a:spcPts val="0"/>
              </a:spcAft>
              <a:buFont typeface="Wingdings 3"/>
              <a:buNone/>
              <a:defRPr/>
            </a:pPr>
            <a:r>
              <a:rPr lang="en-US" sz="2500" b="1" i="1" dirty="0">
                <a:solidFill>
                  <a:srgbClr val="000000"/>
                </a:solidFill>
                <a:latin typeface="Times New Roman" pitchFamily="18" charset="0"/>
              </a:rPr>
              <a:t>C++11: </a:t>
            </a:r>
            <a:r>
              <a:rPr lang="en-US" sz="2500" b="1" i="1" dirty="0">
                <a:solidFill>
                  <a:srgbClr val="000000"/>
                </a:solidFill>
                <a:latin typeface="Lucida Console" pitchFamily="49" charset="0"/>
              </a:rPr>
              <a:t>minmax_element</a:t>
            </a:r>
            <a:r>
              <a:rPr lang="en-US" sz="2500" b="1" i="1" dirty="0">
                <a:solidFill>
                  <a:srgbClr val="000000"/>
                </a:solidFill>
                <a:latin typeface="Times New Roman" pitchFamily="18" charset="0"/>
              </a:rPr>
              <a:t> Algorithm</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Line 48 uses the new </a:t>
            </a:r>
            <a:r>
              <a:rPr lang="en-US" sz="2500" dirty="0" smtClean="0">
                <a:solidFill>
                  <a:srgbClr val="0000FF"/>
                </a:solidFill>
                <a:latin typeface="LucidaSansTypewriter" pitchFamily="49" charset="0"/>
              </a:rPr>
              <a:t>minmax_element</a:t>
            </a:r>
            <a:r>
              <a:rPr lang="en-US" sz="2500" dirty="0" smtClean="0">
                <a:solidFill>
                  <a:srgbClr val="000000"/>
                </a:solidFill>
                <a:latin typeface="Times New Roman" pitchFamily="18" charset="0"/>
              </a:rPr>
              <a:t> algorithm to locate both the </a:t>
            </a:r>
            <a:r>
              <a:rPr lang="en-US" sz="2500" i="1" dirty="0" smtClean="0">
                <a:solidFill>
                  <a:srgbClr val="000000"/>
                </a:solidFill>
                <a:latin typeface="Times New Roman" pitchFamily="18" charset="0"/>
              </a:rPr>
              <a:t>smallest</a:t>
            </a:r>
            <a:r>
              <a:rPr lang="en-US" sz="2500" dirty="0" smtClean="0">
                <a:solidFill>
                  <a:srgbClr val="000000"/>
                </a:solidFill>
                <a:latin typeface="Times New Roman" pitchFamily="18" charset="0"/>
              </a:rPr>
              <a:t> and </a:t>
            </a:r>
            <a:r>
              <a:rPr lang="en-US" sz="2500" i="1" dirty="0" smtClean="0">
                <a:solidFill>
                  <a:srgbClr val="000000"/>
                </a:solidFill>
                <a:latin typeface="Times New Roman" pitchFamily="18" charset="0"/>
              </a:rPr>
              <a:t>largest</a:t>
            </a:r>
            <a:r>
              <a:rPr lang="en-US" sz="2500" dirty="0" smtClean="0">
                <a:solidFill>
                  <a:srgbClr val="000000"/>
                </a:solidFill>
                <a:latin typeface="Times New Roman" pitchFamily="18" charset="0"/>
              </a:rPr>
              <a:t> elements in the range from </a:t>
            </a:r>
            <a:r>
              <a:rPr lang="en-US" sz="2500" dirty="0" smtClean="0">
                <a:solidFill>
                  <a:srgbClr val="000000"/>
                </a:solidFill>
                <a:latin typeface="Lucida Console" pitchFamily="49" charset="0"/>
              </a:rPr>
              <a:t>a2.cbegin()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a2.cend()</a:t>
            </a:r>
            <a:r>
              <a:rPr lang="en-US" sz="2500" dirty="0" smtClean="0">
                <a:solidFill>
                  <a:srgbClr val="000000"/>
                </a:solidFill>
                <a:latin typeface="Times New Roman" pitchFamily="18" charset="0"/>
              </a:rPr>
              <a:t>.</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algorithm returns a pair </a:t>
            </a:r>
            <a:r>
              <a:rPr lang="en-US" sz="2500" dirty="0">
                <a:solidFill>
                  <a:srgbClr val="000000"/>
                </a:solidFill>
                <a:latin typeface="Times New Roman" pitchFamily="18" charset="0"/>
              </a:rPr>
              <a:t>of forward iterators located at the smallest and largest elements, respectively.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If </a:t>
            </a:r>
            <a:r>
              <a:rPr lang="en-US" sz="2500" dirty="0">
                <a:solidFill>
                  <a:srgbClr val="000000"/>
                </a:solidFill>
                <a:latin typeface="Times New Roman" pitchFamily="18" charset="0"/>
              </a:rPr>
              <a:t>there are duplicate smallest or largest elements, the iterators are located at the first smallest and last largest </a:t>
            </a:r>
            <a:r>
              <a:rPr lang="en-US" sz="2500" dirty="0" smtClean="0">
                <a:solidFill>
                  <a:srgbClr val="000000"/>
                </a:solidFill>
                <a:latin typeface="Times New Roman" pitchFamily="18" charset="0"/>
              </a:rPr>
              <a:t>values</a:t>
            </a:r>
            <a:r>
              <a:rPr lang="en-US" sz="2500" dirty="0">
                <a:solidFill>
                  <a:srgbClr val="000000"/>
                </a:solidFill>
                <a:latin typeface="Times New Roman" pitchFamily="18" charset="0"/>
              </a:rPr>
              <a:t>. .</a:t>
            </a:r>
            <a:endParaRPr lang="en-US" sz="2500" dirty="0" smtClean="0">
              <a:solidFill>
                <a:srgbClr val="000000"/>
              </a:solidFill>
              <a:latin typeface="Times New Roman" pitchFamily="18" charset="0"/>
            </a:endParaRP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algorithm’s two iterator arguments must be at least </a:t>
            </a:r>
            <a:r>
              <a:rPr lang="en-US" sz="2500" i="1" dirty="0" smtClean="0">
                <a:solidFill>
                  <a:srgbClr val="000000"/>
                </a:solidFill>
                <a:latin typeface="Times New Roman" pitchFamily="18" charset="0"/>
              </a:rPr>
              <a:t>forward iterators.</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A second version of this algorithm takes as its third argument a </a:t>
            </a:r>
            <a:r>
              <a:rPr lang="en-US" sz="2500" i="1" dirty="0" smtClean="0">
                <a:solidFill>
                  <a:srgbClr val="000000"/>
                </a:solidFill>
                <a:latin typeface="Times New Roman" pitchFamily="18" charset="0"/>
              </a:rPr>
              <a:t>binary predicate function </a:t>
            </a:r>
            <a:r>
              <a:rPr lang="en-US" sz="2500" dirty="0" smtClean="0">
                <a:solidFill>
                  <a:srgbClr val="000000"/>
                </a:solidFill>
                <a:latin typeface="Times New Roman" pitchFamily="18" charset="0"/>
              </a:rPr>
              <a:t>that compares the elements in the sequence.</a:t>
            </a:r>
          </a:p>
          <a:p>
            <a:pPr marL="365760" indent="-256032" fontAlgn="auto">
              <a:lnSpc>
                <a:spcPct val="80000"/>
              </a:lnSpc>
              <a:spcAft>
                <a:spcPts val="0"/>
              </a:spcAft>
              <a:buFont typeface="Wingdings 3"/>
              <a:buChar char=""/>
              <a:defRPr/>
            </a:pPr>
            <a:r>
              <a:rPr lang="en-US" sz="2500" dirty="0" smtClean="0">
                <a:solidFill>
                  <a:srgbClr val="000000"/>
                </a:solidFill>
                <a:latin typeface="Times New Roman" pitchFamily="18" charset="0"/>
              </a:rPr>
              <a:t>The binary function takes two arguments and returns the </a:t>
            </a:r>
            <a:r>
              <a:rPr lang="en-US" sz="2500" dirty="0" smtClean="0">
                <a:solidFill>
                  <a:srgbClr val="000000"/>
                </a:solidFill>
                <a:latin typeface="Lucida Console" pitchFamily="49" charset="0"/>
              </a:rPr>
              <a:t>bool</a:t>
            </a:r>
            <a:r>
              <a:rPr lang="en-US" sz="2500" dirty="0" smtClean="0">
                <a:solidFill>
                  <a:srgbClr val="000000"/>
                </a:solidFill>
                <a:latin typeface="Times New Roman" pitchFamily="18" charset="0"/>
              </a:rPr>
              <a:t> value </a:t>
            </a:r>
            <a:r>
              <a:rPr lang="en-US" sz="2500" dirty="0" smtClean="0">
                <a:solidFill>
                  <a:srgbClr val="000000"/>
                </a:solidFill>
                <a:latin typeface="Lucida Console" pitchFamily="49" charset="0"/>
              </a:rPr>
              <a:t>true</a:t>
            </a:r>
            <a:r>
              <a:rPr lang="en-US" sz="2500" dirty="0" smtClean="0">
                <a:solidFill>
                  <a:srgbClr val="000000"/>
                </a:solidFill>
                <a:latin typeface="Times New Roman" pitchFamily="18" charset="0"/>
              </a:rPr>
              <a:t> if the first argument is less than the second.</a:t>
            </a:r>
          </a:p>
        </p:txBody>
      </p:sp>
      <p:sp>
        <p:nvSpPr>
          <p:cNvPr id="809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58371" name="Text Placeholder 2"/>
          <p:cNvSpPr>
            <a:spLocks noGrp="1"/>
          </p:cNvSpPr>
          <p:nvPr>
            <p:ph type="body" idx="1"/>
          </p:nvPr>
        </p:nvSpPr>
        <p:spPr/>
        <p:txBody>
          <a:bodyPr>
            <a:normAutofit lnSpcReduction="10000"/>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accumulate</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55 uses the </a:t>
            </a:r>
            <a:r>
              <a:rPr lang="en-US" sz="2500" dirty="0" smtClean="0">
                <a:solidFill>
                  <a:srgbClr val="0000FF"/>
                </a:solidFill>
                <a:latin typeface="LucidaSansTypewriter" pitchFamily="49" charset="0"/>
              </a:rPr>
              <a:t>accumulate</a:t>
            </a:r>
            <a:r>
              <a:rPr lang="en-US" sz="2500" dirty="0" smtClean="0">
                <a:solidFill>
                  <a:srgbClr val="000000"/>
                </a:solidFill>
                <a:latin typeface="Times New Roman" pitchFamily="18" charset="0"/>
              </a:rPr>
              <a:t> algorithm (the template of which is in header </a:t>
            </a:r>
            <a:r>
              <a:rPr lang="en-US" sz="2500" dirty="0" smtClean="0">
                <a:solidFill>
                  <a:srgbClr val="000000"/>
                </a:solidFill>
                <a:latin typeface="Lucida Console" pitchFamily="49" charset="0"/>
              </a:rPr>
              <a:t>&lt;numeric&gt;</a:t>
            </a:r>
            <a:r>
              <a:rPr lang="en-US" sz="2500" dirty="0" smtClean="0">
                <a:solidFill>
                  <a:srgbClr val="000000"/>
                </a:solidFill>
                <a:latin typeface="Times New Roman" pitchFamily="18" charset="0"/>
              </a:rPr>
              <a:t>) to sum the values in the range from </a:t>
            </a:r>
            <a:r>
              <a:rPr lang="en-US" sz="2500" dirty="0" smtClean="0">
                <a:solidFill>
                  <a:srgbClr val="000000"/>
                </a:solidFill>
                <a:latin typeface="Lucida Console" pitchFamily="49" charset="0"/>
              </a:rPr>
              <a:t>a1.cbegin()</a:t>
            </a:r>
            <a:r>
              <a:rPr lang="en-US" sz="2500" dirty="0" smtClean="0">
                <a:solidFill>
                  <a:srgbClr val="000000"/>
                </a:solidFill>
                <a:latin typeface="Times New Roman" pitchFamily="18" charset="0"/>
              </a:rPr>
              <a:t> up to, but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a1.cend()</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algorithm’s two iterator arguments must be at least </a:t>
            </a:r>
            <a:r>
              <a:rPr lang="en-US" sz="2500" i="1" dirty="0" smtClean="0">
                <a:solidFill>
                  <a:srgbClr val="000000"/>
                </a:solidFill>
                <a:latin typeface="Times New Roman" pitchFamily="18" charset="0"/>
              </a:rPr>
              <a:t>input iterators </a:t>
            </a:r>
            <a:r>
              <a:rPr lang="en-US" sz="2500" dirty="0" smtClean="0">
                <a:solidFill>
                  <a:srgbClr val="000000"/>
                </a:solidFill>
                <a:latin typeface="Times New Roman" pitchFamily="18" charset="0"/>
              </a:rPr>
              <a:t>and its third argument represents the initial value of the total.</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A second version of this algorithm takes as its fourth argument a general function that determines how elements are accumulated.</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general function must take </a:t>
            </a:r>
            <a:r>
              <a:rPr lang="en-US" sz="2500" i="1" dirty="0" smtClean="0">
                <a:solidFill>
                  <a:srgbClr val="000000"/>
                </a:solidFill>
                <a:latin typeface="Times New Roman" pitchFamily="18" charset="0"/>
              </a:rPr>
              <a:t>two</a:t>
            </a:r>
            <a:r>
              <a:rPr lang="en-US" sz="2500" dirty="0" smtClean="0">
                <a:solidFill>
                  <a:srgbClr val="000000"/>
                </a:solidFill>
                <a:latin typeface="Times New Roman" pitchFamily="18" charset="0"/>
              </a:rPr>
              <a:t> arguments and return a result.</a:t>
            </a:r>
          </a:p>
        </p:txBody>
      </p:sp>
      <p:sp>
        <p:nvSpPr>
          <p:cNvPr id="819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82947" name="Text Placeholder 2"/>
          <p:cNvSpPr>
            <a:spLocks noGrp="1"/>
          </p:cNvSpPr>
          <p:nvPr>
            <p:ph type="body" idx="1"/>
          </p:nvPr>
        </p:nvSpPr>
        <p:spPr/>
        <p:txBody>
          <a:bodyPr/>
          <a:lstStyle/>
          <a:p>
            <a:pPr>
              <a:lnSpc>
                <a:spcPct val="90000"/>
              </a:lnSpc>
            </a:pPr>
            <a:r>
              <a:rPr lang="en-US" altLang="en-US" sz="2500" smtClean="0">
                <a:solidFill>
                  <a:srgbClr val="000000"/>
                </a:solidFill>
                <a:latin typeface="Times New Roman" panose="02020603050405020304" pitchFamily="18" charset="0"/>
              </a:rPr>
              <a:t>The first argument to this function is the current value of the accumulation.</a:t>
            </a:r>
          </a:p>
          <a:p>
            <a:pPr>
              <a:lnSpc>
                <a:spcPct val="90000"/>
              </a:lnSpc>
            </a:pPr>
            <a:r>
              <a:rPr lang="en-US" altLang="en-US" sz="2500" smtClean="0">
                <a:solidFill>
                  <a:srgbClr val="000000"/>
                </a:solidFill>
                <a:latin typeface="Times New Roman" panose="02020603050405020304" pitchFamily="18" charset="0"/>
              </a:rPr>
              <a:t>The second argument is the value of the current element in the sequence being accumulated.</a:t>
            </a:r>
          </a:p>
        </p:txBody>
      </p:sp>
      <p:sp>
        <p:nvSpPr>
          <p:cNvPr id="8294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59395" name="Text Placeholder 2"/>
          <p:cNvSpPr>
            <a:spLocks noGrp="1"/>
          </p:cNvSpPr>
          <p:nvPr>
            <p:ph type="body" idx="1"/>
          </p:nvPr>
        </p:nvSpPr>
        <p:spPr/>
        <p:txBody>
          <a:bodyPr>
            <a:normAutofit/>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for_each</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59 </a:t>
            </a:r>
            <a:r>
              <a:rPr lang="en-US" sz="2500" dirty="0">
                <a:solidFill>
                  <a:srgbClr val="000000"/>
                </a:solidFill>
                <a:latin typeface="Times New Roman" pitchFamily="18" charset="0"/>
              </a:rPr>
              <a:t>uses </a:t>
            </a:r>
            <a:r>
              <a:rPr lang="en-US" sz="2500" dirty="0" smtClean="0">
                <a:solidFill>
                  <a:srgbClr val="000000"/>
                </a:solidFill>
                <a:latin typeface="Times New Roman" pitchFamily="18" charset="0"/>
              </a:rPr>
              <a:t>the </a:t>
            </a:r>
            <a:r>
              <a:rPr lang="en-US" sz="2500" dirty="0">
                <a:solidFill>
                  <a:srgbClr val="0000FF"/>
                </a:solidFill>
                <a:latin typeface="LucidaSansTypewriter" pitchFamily="49" charset="0"/>
              </a:rPr>
              <a:t>for_each</a:t>
            </a:r>
            <a:r>
              <a:rPr lang="en-US" sz="2500" dirty="0">
                <a:solidFill>
                  <a:srgbClr val="000000"/>
                </a:solidFill>
                <a:latin typeface="Times New Roman" pitchFamily="18" charset="0"/>
              </a:rPr>
              <a:t> </a:t>
            </a:r>
            <a:r>
              <a:rPr lang="en-US" sz="2500" dirty="0" smtClean="0">
                <a:solidFill>
                  <a:srgbClr val="000000"/>
                </a:solidFill>
                <a:latin typeface="Times New Roman" pitchFamily="18" charset="0"/>
              </a:rPr>
              <a:t>algorithm to </a:t>
            </a:r>
            <a:r>
              <a:rPr lang="en-US" sz="2500" dirty="0">
                <a:solidFill>
                  <a:srgbClr val="000000"/>
                </a:solidFill>
                <a:latin typeface="Times New Roman" pitchFamily="18" charset="0"/>
              </a:rPr>
              <a:t>apply a general function to every element in the range from </a:t>
            </a:r>
            <a:r>
              <a:rPr lang="en-US" sz="2500" dirty="0" smtClean="0">
                <a:solidFill>
                  <a:srgbClr val="000000"/>
                </a:solidFill>
                <a:latin typeface="Lucida Console" pitchFamily="49" charset="0"/>
              </a:rPr>
              <a:t>a1.cbegin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smtClean="0">
                <a:solidFill>
                  <a:srgbClr val="000000"/>
                </a:solidFill>
                <a:latin typeface="Lucida Console" pitchFamily="49" charset="0"/>
              </a:rPr>
              <a:t>a1.cend</a:t>
            </a:r>
            <a:r>
              <a:rPr lang="en-US" sz="2500" dirty="0">
                <a:solidFill>
                  <a:srgbClr val="000000"/>
                </a:solidFill>
                <a:latin typeface="Lucida Console" pitchFamily="49" charset="0"/>
              </a:rPr>
              <a:t>()</a:t>
            </a:r>
            <a:r>
              <a:rPr lang="en-US" sz="2500" dirty="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a:solidFill>
                  <a:srgbClr val="000000"/>
                </a:solidFill>
                <a:latin typeface="Times New Roman" pitchFamily="18" charset="0"/>
              </a:rPr>
              <a:t>The general function takes the current element as an argument and may modify that element (if it’s received by </a:t>
            </a:r>
            <a:r>
              <a:rPr lang="en-US" sz="2500" dirty="0" smtClean="0">
                <a:solidFill>
                  <a:srgbClr val="000000"/>
                </a:solidFill>
                <a:latin typeface="Times New Roman" pitchFamily="18" charset="0"/>
              </a:rPr>
              <a:t>reference and is not </a:t>
            </a:r>
            <a:r>
              <a:rPr lang="en-US" sz="2500" dirty="0" smtClean="0">
                <a:solidFill>
                  <a:srgbClr val="000000"/>
                </a:solidFill>
                <a:latin typeface="Lucida Console" pitchFamily="49" charset="0"/>
              </a:rPr>
              <a:t>const</a:t>
            </a:r>
            <a:r>
              <a:rPr lang="en-US" sz="2500" dirty="0" smtClean="0">
                <a:solidFill>
                  <a:srgbClr val="000000"/>
                </a:solidFill>
                <a:latin typeface="Times New Roman" pitchFamily="18" charset="0"/>
              </a:rPr>
              <a:t>).</a:t>
            </a:r>
            <a:endParaRPr lang="en-US" sz="2500" dirty="0">
              <a:solidFill>
                <a:srgbClr val="000000"/>
              </a:solidFill>
              <a:latin typeface="Times New Roman" pitchFamily="18" charset="0"/>
            </a:endParaRP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Algorithm </a:t>
            </a:r>
            <a:r>
              <a:rPr lang="en-US" sz="2500" dirty="0" smtClean="0">
                <a:solidFill>
                  <a:srgbClr val="000000"/>
                </a:solidFill>
                <a:latin typeface="Lucida Console" pitchFamily="49" charset="0"/>
              </a:rPr>
              <a:t>for_each</a:t>
            </a:r>
            <a:r>
              <a:rPr lang="en-US" sz="2500" dirty="0" smtClean="0">
                <a:solidFill>
                  <a:srgbClr val="000000"/>
                </a:solidFill>
                <a:latin typeface="Times New Roman" pitchFamily="18" charset="0"/>
              </a:rPr>
              <a:t> </a:t>
            </a:r>
            <a:r>
              <a:rPr lang="en-US" sz="2500" dirty="0">
                <a:solidFill>
                  <a:srgbClr val="000000"/>
                </a:solidFill>
                <a:latin typeface="Times New Roman" pitchFamily="18" charset="0"/>
              </a:rPr>
              <a:t>requires its two iterator arguments to be at least </a:t>
            </a:r>
            <a:r>
              <a:rPr lang="en-US" sz="2500" i="1" dirty="0">
                <a:solidFill>
                  <a:srgbClr val="000000"/>
                </a:solidFill>
                <a:latin typeface="Times New Roman" pitchFamily="18" charset="0"/>
              </a:rPr>
              <a:t>input iterators</a:t>
            </a:r>
            <a:r>
              <a:rPr lang="en-US" sz="2500" dirty="0">
                <a:solidFill>
                  <a:srgbClr val="000000"/>
                </a:solidFill>
                <a:latin typeface="Times New Roman" pitchFamily="18" charset="0"/>
              </a:rPr>
              <a:t>. </a:t>
            </a:r>
          </a:p>
        </p:txBody>
      </p:sp>
      <p:sp>
        <p:nvSpPr>
          <p:cNvPr id="8397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60419" name="Text Placeholder 2"/>
          <p:cNvSpPr>
            <a:spLocks noGrp="1"/>
          </p:cNvSpPr>
          <p:nvPr>
            <p:ph type="body" idx="1"/>
          </p:nvPr>
        </p:nvSpPr>
        <p:spPr/>
        <p:txBody>
          <a:bodyPr>
            <a:normAutofit lnSpcReduction="10000"/>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transform</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63 uses the </a:t>
            </a:r>
            <a:r>
              <a:rPr lang="en-US" sz="2500" dirty="0" smtClean="0">
                <a:solidFill>
                  <a:srgbClr val="0000FF"/>
                </a:solidFill>
                <a:latin typeface="LucidaSansTypewriter" pitchFamily="49" charset="0"/>
              </a:rPr>
              <a:t>transform</a:t>
            </a:r>
            <a:r>
              <a:rPr lang="en-US" sz="2500" dirty="0" smtClean="0">
                <a:solidFill>
                  <a:srgbClr val="000000"/>
                </a:solidFill>
                <a:latin typeface="Times New Roman" pitchFamily="18" charset="0"/>
              </a:rPr>
              <a:t> algorithm to apply a general function to every element in the range from </a:t>
            </a:r>
            <a:r>
              <a:rPr lang="en-US" sz="2500" dirty="0" smtClean="0">
                <a:solidFill>
                  <a:srgbClr val="000000"/>
                </a:solidFill>
                <a:latin typeface="Lucida Console" pitchFamily="49" charset="0"/>
              </a:rPr>
              <a:t>a1.cbegin()</a:t>
            </a:r>
            <a:r>
              <a:rPr lang="en-US" sz="2500" dirty="0" smtClean="0">
                <a:solidFill>
                  <a:srgbClr val="000000"/>
                </a:solidFill>
                <a:latin typeface="Times New Roman" pitchFamily="18" charset="0"/>
              </a:rPr>
              <a:t> up to, but</a:t>
            </a:r>
            <a:r>
              <a:rPr lang="en-US" sz="2500" i="1" dirty="0" smtClean="0">
                <a:solidFill>
                  <a:srgbClr val="000000"/>
                </a:solidFill>
                <a:latin typeface="Times New Roman" pitchFamily="18" charset="0"/>
              </a:rPr>
              <a:t> not</a:t>
            </a:r>
            <a:r>
              <a:rPr lang="en-US" sz="2500" dirty="0" smtClean="0">
                <a:solidFill>
                  <a:srgbClr val="000000"/>
                </a:solidFill>
                <a:latin typeface="Times New Roman" pitchFamily="18" charset="0"/>
              </a:rPr>
              <a:t> including, </a:t>
            </a:r>
            <a:r>
              <a:rPr lang="en-US" sz="2500" dirty="0" smtClean="0">
                <a:solidFill>
                  <a:srgbClr val="000000"/>
                </a:solidFill>
                <a:latin typeface="Lucida Console" pitchFamily="49" charset="0"/>
              </a:rPr>
              <a:t>a1.cend()</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general function (the fourth argument) should take the current element as an argument, must </a:t>
            </a:r>
            <a:r>
              <a:rPr lang="en-US" sz="2500" i="1" dirty="0" smtClean="0">
                <a:solidFill>
                  <a:srgbClr val="000000"/>
                </a:solidFill>
                <a:latin typeface="Times New Roman" pitchFamily="18" charset="0"/>
              </a:rPr>
              <a:t>not</a:t>
            </a:r>
            <a:r>
              <a:rPr lang="en-US" sz="2500" dirty="0" smtClean="0">
                <a:solidFill>
                  <a:srgbClr val="000000"/>
                </a:solidFill>
                <a:latin typeface="Times New Roman" pitchFamily="18" charset="0"/>
              </a:rPr>
              <a:t> modify the element and should return the </a:t>
            </a:r>
            <a:r>
              <a:rPr lang="en-US" sz="2500" dirty="0" smtClean="0">
                <a:solidFill>
                  <a:srgbClr val="000000"/>
                </a:solidFill>
                <a:latin typeface="Lucida Console" pitchFamily="49" charset="0"/>
              </a:rPr>
              <a:t>transform</a:t>
            </a:r>
            <a:r>
              <a:rPr lang="en-US" sz="2500" dirty="0" smtClean="0">
                <a:solidFill>
                  <a:srgbClr val="000000"/>
                </a:solidFill>
                <a:latin typeface="Times New Roman" pitchFamily="18" charset="0"/>
              </a:rPr>
              <a:t>ed value.</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Algorithm </a:t>
            </a:r>
            <a:r>
              <a:rPr lang="en-US" sz="2500" dirty="0" smtClean="0">
                <a:solidFill>
                  <a:srgbClr val="000000"/>
                </a:solidFill>
                <a:latin typeface="Lucida Console" pitchFamily="49" charset="0"/>
              </a:rPr>
              <a:t>transform</a:t>
            </a:r>
            <a:r>
              <a:rPr lang="en-US" sz="2500" dirty="0" smtClean="0">
                <a:solidFill>
                  <a:srgbClr val="000000"/>
                </a:solidFill>
                <a:latin typeface="Times New Roman" pitchFamily="18" charset="0"/>
              </a:rPr>
              <a:t> requires its first two iterator arguments to be at least input iterators and its third argument to be at least an </a:t>
            </a:r>
            <a:r>
              <a:rPr lang="en-US" sz="2500" i="1" dirty="0" smtClean="0">
                <a:solidFill>
                  <a:srgbClr val="000000"/>
                </a:solidFill>
                <a:latin typeface="Times New Roman" pitchFamily="18" charset="0"/>
              </a:rPr>
              <a:t>output iterator</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third argument specifies where the </a:t>
            </a:r>
            <a:r>
              <a:rPr lang="en-US" sz="2500" dirty="0" smtClean="0">
                <a:solidFill>
                  <a:srgbClr val="000000"/>
                </a:solidFill>
                <a:latin typeface="Lucida Console" pitchFamily="49" charset="0"/>
              </a:rPr>
              <a:t>transform</a:t>
            </a:r>
            <a:r>
              <a:rPr lang="en-US" sz="2500" dirty="0" smtClean="0">
                <a:solidFill>
                  <a:srgbClr val="000000"/>
                </a:solidFill>
                <a:latin typeface="Times New Roman" pitchFamily="18" charset="0"/>
              </a:rPr>
              <a:t>ed values should be placed.</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Note that the third argument can equal the first.</a:t>
            </a:r>
          </a:p>
        </p:txBody>
      </p:sp>
      <p:sp>
        <p:nvSpPr>
          <p:cNvPr id="8499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fontAlgn="auto">
              <a:spcAft>
                <a:spcPts val="0"/>
              </a:spcAft>
              <a:defRPr/>
            </a:pPr>
            <a:r>
              <a:rPr lang="en-US" dirty="0" smtClean="0">
                <a:solidFill>
                  <a:srgbClr val="59D9B3"/>
                </a:solidFill>
                <a:latin typeface="Arial" pitchFamily="34" charset="0"/>
              </a:rPr>
              <a:t>16.3.5 </a:t>
            </a:r>
            <a:r>
              <a:rPr lang="en-US" dirty="0" smtClean="0">
                <a:solidFill>
                  <a:srgbClr val="33B38C"/>
                </a:solidFill>
                <a:latin typeface="Goudy Sans Medium" pitchFamily="34" charset="0"/>
              </a:rPr>
              <a:t>Mathematical Algorithms (Cont.)</a:t>
            </a:r>
          </a:p>
        </p:txBody>
      </p:sp>
      <p:sp>
        <p:nvSpPr>
          <p:cNvPr id="86019" name="Text Placeholder 2"/>
          <p:cNvSpPr>
            <a:spLocks noGrp="1"/>
          </p:cNvSpPr>
          <p:nvPr>
            <p:ph type="body" idx="1"/>
          </p:nvPr>
        </p:nvSpPr>
        <p:spPr/>
        <p:txBody>
          <a:bodyPr/>
          <a:lstStyle/>
          <a:p>
            <a:pPr>
              <a:lnSpc>
                <a:spcPct val="90000"/>
              </a:lnSpc>
            </a:pPr>
            <a:r>
              <a:rPr lang="en-US" altLang="en-US" sz="2500" smtClean="0">
                <a:solidFill>
                  <a:srgbClr val="000000"/>
                </a:solidFill>
                <a:latin typeface="Times New Roman" panose="02020603050405020304" pitchFamily="18" charset="0"/>
              </a:rPr>
              <a:t>Another version of </a:t>
            </a:r>
            <a:r>
              <a:rPr lang="en-US" altLang="en-US" sz="2500" smtClean="0">
                <a:solidFill>
                  <a:srgbClr val="000000"/>
                </a:solidFill>
                <a:latin typeface="Lucida Console" panose="020B0609040504020204" pitchFamily="49" charset="0"/>
              </a:rPr>
              <a:t>transform</a:t>
            </a:r>
            <a:r>
              <a:rPr lang="en-US" altLang="en-US" sz="2500" smtClean="0">
                <a:solidFill>
                  <a:srgbClr val="000000"/>
                </a:solidFill>
                <a:latin typeface="Times New Roman" panose="02020603050405020304" pitchFamily="18" charset="0"/>
              </a:rPr>
              <a:t> accepts five arguments—the first two arguments are </a:t>
            </a:r>
            <a:r>
              <a:rPr lang="en-US" altLang="en-US" sz="2500" i="1" smtClean="0">
                <a:solidFill>
                  <a:srgbClr val="000000"/>
                </a:solidFill>
                <a:latin typeface="Times New Roman" panose="02020603050405020304" pitchFamily="18" charset="0"/>
              </a:rPr>
              <a:t>input iterators </a:t>
            </a:r>
            <a:r>
              <a:rPr lang="en-US" altLang="en-US" sz="2500" smtClean="0">
                <a:solidFill>
                  <a:srgbClr val="000000"/>
                </a:solidFill>
                <a:latin typeface="Times New Roman" panose="02020603050405020304" pitchFamily="18" charset="0"/>
              </a:rPr>
              <a:t>that specify a range of elements from one source container, the third argument is an </a:t>
            </a:r>
            <a:r>
              <a:rPr lang="en-US" altLang="en-US" sz="2500" i="1" smtClean="0">
                <a:solidFill>
                  <a:srgbClr val="000000"/>
                </a:solidFill>
                <a:latin typeface="Times New Roman" panose="02020603050405020304" pitchFamily="18" charset="0"/>
              </a:rPr>
              <a:t>input iterator </a:t>
            </a:r>
            <a:r>
              <a:rPr lang="en-US" altLang="en-US" sz="2500" smtClean="0">
                <a:solidFill>
                  <a:srgbClr val="000000"/>
                </a:solidFill>
                <a:latin typeface="Times New Roman" panose="02020603050405020304" pitchFamily="18" charset="0"/>
              </a:rPr>
              <a:t>that specifies the first element in another source container, the fourth argument is an </a:t>
            </a:r>
            <a:r>
              <a:rPr lang="en-US" altLang="en-US" sz="2500" i="1" smtClean="0">
                <a:solidFill>
                  <a:srgbClr val="000000"/>
                </a:solidFill>
                <a:latin typeface="Times New Roman" panose="02020603050405020304" pitchFamily="18" charset="0"/>
              </a:rPr>
              <a:t>output iterator </a:t>
            </a:r>
            <a:r>
              <a:rPr lang="en-US" altLang="en-US" sz="2500" smtClean="0">
                <a:solidFill>
                  <a:srgbClr val="000000"/>
                </a:solidFill>
                <a:latin typeface="Times New Roman" panose="02020603050405020304" pitchFamily="18" charset="0"/>
              </a:rPr>
              <a:t>that specifies where the transformed values should be placed and the last argument is a general function that takes two arguments.</a:t>
            </a:r>
          </a:p>
          <a:p>
            <a:pPr>
              <a:lnSpc>
                <a:spcPct val="90000"/>
              </a:lnSpc>
            </a:pPr>
            <a:r>
              <a:rPr lang="en-US" altLang="en-US" sz="2500" smtClean="0">
                <a:solidFill>
                  <a:srgbClr val="000000"/>
                </a:solidFill>
                <a:latin typeface="Times New Roman" panose="02020603050405020304" pitchFamily="18" charset="0"/>
              </a:rPr>
              <a:t>This version of </a:t>
            </a:r>
            <a:r>
              <a:rPr lang="en-US" altLang="en-US" sz="2500" smtClean="0">
                <a:solidFill>
                  <a:srgbClr val="000000"/>
                </a:solidFill>
                <a:latin typeface="Lucida Console" panose="020B0609040504020204" pitchFamily="49" charset="0"/>
              </a:rPr>
              <a:t>transform</a:t>
            </a:r>
            <a:r>
              <a:rPr lang="en-US" altLang="en-US" sz="2500" smtClean="0">
                <a:solidFill>
                  <a:srgbClr val="000000"/>
                </a:solidFill>
                <a:latin typeface="Times New Roman" panose="02020603050405020304" pitchFamily="18" charset="0"/>
              </a:rPr>
              <a:t> takes one element from each of the two input sources and applies the general function to that pair of elements, then places the transformed value at the location specified by the fourth argument.</a:t>
            </a:r>
          </a:p>
          <a:p>
            <a:pPr>
              <a:lnSpc>
                <a:spcPct val="90000"/>
              </a:lnSpc>
            </a:pPr>
            <a:endParaRPr lang="en-US" altLang="en-US" sz="2500" smtClean="0">
              <a:solidFill>
                <a:srgbClr val="000000"/>
              </a:solidFill>
              <a:latin typeface="Times New Roman" panose="02020603050405020304" pitchFamily="18" charset="0"/>
            </a:endParaRPr>
          </a:p>
        </p:txBody>
      </p:sp>
      <p:sp>
        <p:nvSpPr>
          <p:cNvPr id="8602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a:t>
            </a:r>
          </a:p>
        </p:txBody>
      </p:sp>
      <p:sp>
        <p:nvSpPr>
          <p:cNvPr id="87043"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Figure 16.6 demonstrates some basic searching and sorting capabilities of the Standard Library, including </a:t>
            </a:r>
            <a:r>
              <a:rPr lang="en-US" altLang="en-US" smtClean="0">
                <a:solidFill>
                  <a:srgbClr val="000000"/>
                </a:solidFill>
                <a:latin typeface="Lucida Console" panose="020B0609040504020204" pitchFamily="49" charset="0"/>
              </a:rPr>
              <a:t>find</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find_if</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sort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binary_search</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all_of</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any_of</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none_of</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find_if_not</a:t>
            </a:r>
            <a:r>
              <a:rPr lang="en-US" altLang="en-US" smtClean="0">
                <a:solidFill>
                  <a:srgbClr val="000000"/>
                </a:solidFill>
                <a:latin typeface="Times New Roman" panose="02020603050405020304" pitchFamily="18" charset="0"/>
              </a:rPr>
              <a:t>.</a:t>
            </a:r>
          </a:p>
        </p:txBody>
      </p:sp>
      <p:sp>
        <p:nvSpPr>
          <p:cNvPr id="8704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pphtp9_16_STL_PT2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pphtp9_16_STL_PT2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pphtp9_16_STL_PT2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pphtp9_16_STL_PT2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pphtp9_16_STL_PT2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pphtp9_16_STL_PT2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pphtp9_16_STL_PT2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 (Cont.)</a:t>
            </a:r>
          </a:p>
        </p:txBody>
      </p:sp>
      <p:sp>
        <p:nvSpPr>
          <p:cNvPr id="68611"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sz="2500" b="1" i="1" dirty="0">
                <a:solidFill>
                  <a:srgbClr val="000000"/>
                </a:solidFill>
                <a:latin typeface="Lucida Console" pitchFamily="49" charset="0"/>
              </a:rPr>
              <a:t>find</a:t>
            </a:r>
            <a:r>
              <a:rPr lang="en-US" sz="2500" b="1" i="1" dirty="0">
                <a:solidFill>
                  <a:srgbClr val="000000"/>
                </a:solidFill>
                <a:latin typeface="Times New Roman" pitchFamily="18" charset="0"/>
              </a:rPr>
              <a:t> Algorithm</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Line 21 uses the </a:t>
            </a:r>
            <a:r>
              <a:rPr lang="en-US" sz="2500" dirty="0" smtClean="0">
                <a:solidFill>
                  <a:srgbClr val="0000FF"/>
                </a:solidFill>
                <a:latin typeface="LucidaSansTypewriter" pitchFamily="49" charset="0"/>
              </a:rPr>
              <a:t>find</a:t>
            </a:r>
            <a:r>
              <a:rPr lang="en-US" sz="2500" dirty="0" smtClean="0">
                <a:solidFill>
                  <a:srgbClr val="000000"/>
                </a:solidFill>
                <a:latin typeface="Times New Roman" pitchFamily="18" charset="0"/>
              </a:rPr>
              <a:t> algorithm to locate the value </a:t>
            </a:r>
            <a:r>
              <a:rPr lang="en-US" sz="2500" dirty="0" smtClean="0">
                <a:solidFill>
                  <a:srgbClr val="000000"/>
                </a:solidFill>
                <a:latin typeface="Lucida Console" pitchFamily="49" charset="0"/>
              </a:rPr>
              <a:t>16</a:t>
            </a:r>
            <a:r>
              <a:rPr lang="en-US" sz="2500" dirty="0" smtClean="0">
                <a:solidFill>
                  <a:srgbClr val="000000"/>
                </a:solidFill>
                <a:latin typeface="Times New Roman" pitchFamily="18" charset="0"/>
              </a:rPr>
              <a:t> in the range from </a:t>
            </a:r>
            <a:r>
              <a:rPr lang="en-US" sz="2500" dirty="0" smtClean="0">
                <a:solidFill>
                  <a:srgbClr val="000000"/>
                </a:solidFill>
                <a:latin typeface="Lucida Console" pitchFamily="49" charset="0"/>
              </a:rPr>
              <a:t>a.cbegin()</a:t>
            </a:r>
            <a:r>
              <a:rPr lang="en-US" sz="2500" dirty="0" smtClean="0">
                <a:solidFill>
                  <a:srgbClr val="000000"/>
                </a:solidFill>
                <a:latin typeface="Times New Roman" pitchFamily="18" charset="0"/>
              </a:rPr>
              <a:t> up to, but not including, </a:t>
            </a:r>
            <a:r>
              <a:rPr lang="en-US" sz="2500" dirty="0" smtClean="0">
                <a:solidFill>
                  <a:srgbClr val="000000"/>
                </a:solidFill>
                <a:latin typeface="Lucida Console" pitchFamily="49" charset="0"/>
              </a:rPr>
              <a:t>a.cend()</a:t>
            </a:r>
            <a:r>
              <a:rPr lang="en-US" sz="2500" dirty="0" smtClean="0">
                <a:solidFill>
                  <a:srgbClr val="000000"/>
                </a:solidFill>
                <a:latin typeface="Times New Roman" pitchFamily="18" charset="0"/>
              </a:rPr>
              <a:t>.</a:t>
            </a:r>
          </a:p>
          <a:p>
            <a:pPr marL="365760" indent="-256032" fontAlgn="auto">
              <a:spcAft>
                <a:spcPts val="0"/>
              </a:spcAft>
              <a:buFont typeface="Wingdings 3"/>
              <a:buChar char=""/>
              <a:defRPr/>
            </a:pPr>
            <a:r>
              <a:rPr lang="en-US" sz="2500" dirty="0" smtClean="0">
                <a:solidFill>
                  <a:srgbClr val="000000"/>
                </a:solidFill>
                <a:latin typeface="Times New Roman" pitchFamily="18" charset="0"/>
              </a:rPr>
              <a:t>The algorithm requires its two iterator arguments to be at least </a:t>
            </a:r>
            <a:r>
              <a:rPr lang="en-US" sz="2500" i="1" dirty="0" smtClean="0">
                <a:solidFill>
                  <a:srgbClr val="000000"/>
                </a:solidFill>
                <a:latin typeface="Times New Roman" pitchFamily="18" charset="0"/>
              </a:rPr>
              <a:t>input iterators </a:t>
            </a:r>
            <a:r>
              <a:rPr lang="en-US" sz="2500" dirty="0" smtClean="0">
                <a:solidFill>
                  <a:srgbClr val="000000"/>
                </a:solidFill>
                <a:latin typeface="Times New Roman" pitchFamily="18" charset="0"/>
              </a:rPr>
              <a:t>and returns an </a:t>
            </a:r>
            <a:r>
              <a:rPr lang="en-US" sz="2500" i="1" dirty="0" smtClean="0">
                <a:solidFill>
                  <a:srgbClr val="000000"/>
                </a:solidFill>
                <a:latin typeface="Times New Roman" pitchFamily="18" charset="0"/>
              </a:rPr>
              <a:t>input iterator </a:t>
            </a:r>
            <a:r>
              <a:rPr lang="en-US" sz="2500" dirty="0" smtClean="0">
                <a:solidFill>
                  <a:srgbClr val="000000"/>
                </a:solidFill>
                <a:latin typeface="Times New Roman" pitchFamily="18" charset="0"/>
              </a:rPr>
              <a:t>that either is positioned at the first element containing the value or indicates the end of the sequence (as is the case in line 29). </a:t>
            </a:r>
          </a:p>
        </p:txBody>
      </p:sp>
      <p:sp>
        <p:nvSpPr>
          <p:cNvPr id="9421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 (Cont.)</a:t>
            </a:r>
          </a:p>
        </p:txBody>
      </p:sp>
      <p:sp>
        <p:nvSpPr>
          <p:cNvPr id="69635" name="Text Placeholder 2"/>
          <p:cNvSpPr>
            <a:spLocks noGrp="1"/>
          </p:cNvSpPr>
          <p:nvPr>
            <p:ph type="body" idx="1"/>
          </p:nvPr>
        </p:nvSpPr>
        <p:spPr/>
        <p:txBody>
          <a:bodyPr>
            <a:normAutofit fontScale="92500"/>
          </a:bodyPr>
          <a:lstStyle/>
          <a:p>
            <a:pPr marL="109728" indent="0" fontAlgn="auto">
              <a:lnSpc>
                <a:spcPct val="90000"/>
              </a:lnSpc>
              <a:spcAft>
                <a:spcPts val="0"/>
              </a:spcAft>
              <a:buFont typeface="Wingdings 3"/>
              <a:buNone/>
              <a:defRPr/>
            </a:pPr>
            <a:r>
              <a:rPr lang="en-US" sz="2500" b="1" i="1" dirty="0">
                <a:solidFill>
                  <a:srgbClr val="000000"/>
                </a:solidFill>
                <a:latin typeface="Lucida Console" pitchFamily="49" charset="0"/>
              </a:rPr>
              <a:t>find_if</a:t>
            </a:r>
            <a:r>
              <a:rPr lang="en-US" sz="2500" b="1" i="1" dirty="0">
                <a:solidFill>
                  <a:srgbClr val="000000"/>
                </a:solidFill>
                <a:latin typeface="Times New Roman" pitchFamily="18" charset="0"/>
              </a:rPr>
              <a:t> Algorithm</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Line 37 </a:t>
            </a:r>
            <a:r>
              <a:rPr lang="en-US" sz="2500" dirty="0">
                <a:solidFill>
                  <a:srgbClr val="000000"/>
                </a:solidFill>
                <a:latin typeface="Times New Roman" pitchFamily="18" charset="0"/>
              </a:rPr>
              <a:t>uses </a:t>
            </a:r>
            <a:r>
              <a:rPr lang="en-US" sz="2500" dirty="0" smtClean="0">
                <a:solidFill>
                  <a:srgbClr val="000000"/>
                </a:solidFill>
                <a:latin typeface="Times New Roman" pitchFamily="18" charset="0"/>
              </a:rPr>
              <a:t>the </a:t>
            </a:r>
            <a:r>
              <a:rPr lang="en-US" sz="2500" dirty="0">
                <a:solidFill>
                  <a:srgbClr val="0000FF"/>
                </a:solidFill>
                <a:latin typeface="LucidaSansTypewriter" pitchFamily="49" charset="0"/>
              </a:rPr>
              <a:t>find_if</a:t>
            </a:r>
            <a:r>
              <a:rPr lang="en-US" sz="2500" dirty="0">
                <a:solidFill>
                  <a:srgbClr val="000000"/>
                </a:solidFill>
                <a:latin typeface="Times New Roman" pitchFamily="18" charset="0"/>
              </a:rPr>
              <a:t> </a:t>
            </a:r>
            <a:r>
              <a:rPr lang="en-US" sz="2500" dirty="0" smtClean="0">
                <a:solidFill>
                  <a:srgbClr val="000000"/>
                </a:solidFill>
                <a:latin typeface="Times New Roman" pitchFamily="18" charset="0"/>
              </a:rPr>
              <a:t>algorithm (a linear search)to </a:t>
            </a:r>
            <a:r>
              <a:rPr lang="en-US" sz="2500" dirty="0">
                <a:solidFill>
                  <a:srgbClr val="000000"/>
                </a:solidFill>
                <a:latin typeface="Times New Roman" pitchFamily="18" charset="0"/>
              </a:rPr>
              <a:t>locate the first value in the range from </a:t>
            </a:r>
            <a:r>
              <a:rPr lang="en-US" sz="2500" dirty="0" smtClean="0">
                <a:solidFill>
                  <a:srgbClr val="000000"/>
                </a:solidFill>
                <a:latin typeface="Lucida Console" pitchFamily="49" charset="0"/>
              </a:rPr>
              <a:t>a.cbegin</a:t>
            </a:r>
            <a:r>
              <a:rPr lang="en-US" sz="2500" dirty="0">
                <a:solidFill>
                  <a:srgbClr val="000000"/>
                </a:solidFill>
                <a:latin typeface="Lucida Console" pitchFamily="49" charset="0"/>
              </a:rPr>
              <a:t>()</a:t>
            </a:r>
            <a:r>
              <a:rPr lang="en-US" sz="2500" dirty="0">
                <a:solidFill>
                  <a:srgbClr val="000000"/>
                </a:solidFill>
                <a:latin typeface="Times New Roman" pitchFamily="18" charset="0"/>
              </a:rPr>
              <a:t> up to, but </a:t>
            </a:r>
            <a:r>
              <a:rPr lang="en-US" sz="2500" i="1" dirty="0">
                <a:solidFill>
                  <a:srgbClr val="000000"/>
                </a:solidFill>
                <a:latin typeface="Times New Roman" pitchFamily="18" charset="0"/>
              </a:rPr>
              <a:t>not</a:t>
            </a:r>
            <a:r>
              <a:rPr lang="en-US" sz="2500" dirty="0">
                <a:solidFill>
                  <a:srgbClr val="000000"/>
                </a:solidFill>
                <a:latin typeface="Times New Roman" pitchFamily="18" charset="0"/>
              </a:rPr>
              <a:t> including, </a:t>
            </a:r>
            <a:r>
              <a:rPr lang="en-US" sz="2500" dirty="0" smtClean="0">
                <a:solidFill>
                  <a:srgbClr val="000000"/>
                </a:solidFill>
                <a:latin typeface="Lucida Console" pitchFamily="49" charset="0"/>
              </a:rPr>
              <a:t>a.cend</a:t>
            </a:r>
            <a:r>
              <a:rPr lang="en-US" sz="2500" dirty="0">
                <a:solidFill>
                  <a:srgbClr val="000000"/>
                </a:solidFill>
                <a:latin typeface="Lucida Console" pitchFamily="49" charset="0"/>
              </a:rPr>
              <a:t>()</a:t>
            </a:r>
            <a:r>
              <a:rPr lang="en-US" sz="2500" dirty="0">
                <a:solidFill>
                  <a:srgbClr val="000000"/>
                </a:solidFill>
                <a:latin typeface="Times New Roman" pitchFamily="18" charset="0"/>
              </a:rPr>
              <a:t> </a:t>
            </a:r>
            <a:r>
              <a:rPr lang="en-US" sz="2500" dirty="0" smtClean="0">
                <a:solidFill>
                  <a:srgbClr val="000000"/>
                </a:solidFill>
                <a:latin typeface="Times New Roman" pitchFamily="18" charset="0"/>
              </a:rPr>
              <a:t>for </a:t>
            </a:r>
            <a:r>
              <a:rPr lang="en-US" sz="2500" dirty="0">
                <a:solidFill>
                  <a:srgbClr val="000000"/>
                </a:solidFill>
                <a:latin typeface="Times New Roman" pitchFamily="18" charset="0"/>
              </a:rPr>
              <a:t>which the </a:t>
            </a:r>
            <a:r>
              <a:rPr lang="en-US" sz="2500" i="1" dirty="0">
                <a:solidFill>
                  <a:srgbClr val="000000"/>
                </a:solidFill>
                <a:latin typeface="Times New Roman" pitchFamily="18" charset="0"/>
              </a:rPr>
              <a:t>unary predicate function </a:t>
            </a:r>
            <a:r>
              <a:rPr lang="en-US" sz="2500" dirty="0">
                <a:solidFill>
                  <a:srgbClr val="000000"/>
                </a:solidFill>
                <a:latin typeface="Lucida Console" pitchFamily="49" charset="0"/>
              </a:rPr>
              <a:t>greater10</a:t>
            </a:r>
            <a:r>
              <a:rPr lang="en-US" sz="2500" dirty="0">
                <a:solidFill>
                  <a:srgbClr val="000000"/>
                </a:solidFill>
                <a:latin typeface="Times New Roman" pitchFamily="18" charset="0"/>
              </a:rPr>
              <a:t> returns </a:t>
            </a:r>
            <a:r>
              <a:rPr lang="en-US" sz="2500" dirty="0">
                <a:solidFill>
                  <a:srgbClr val="000000"/>
                </a:solidFill>
                <a:latin typeface="Lucida Console" pitchFamily="49" charset="0"/>
              </a:rPr>
              <a:t>true</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Function </a:t>
            </a:r>
            <a:r>
              <a:rPr lang="en-US" sz="2500" dirty="0" smtClean="0">
                <a:solidFill>
                  <a:srgbClr val="000000"/>
                </a:solidFill>
                <a:latin typeface="Lucida Console" pitchFamily="49" charset="0"/>
              </a:rPr>
              <a:t>greater10</a:t>
            </a:r>
            <a:r>
              <a:rPr lang="en-US" sz="2500" dirty="0" smtClean="0">
                <a:solidFill>
                  <a:srgbClr val="000000"/>
                </a:solidFill>
                <a:latin typeface="Times New Roman" pitchFamily="18" charset="0"/>
              </a:rPr>
              <a:t> (defined in lines 93–96) takes an integer and returns a </a:t>
            </a:r>
            <a:r>
              <a:rPr lang="en-US" sz="2500" dirty="0" smtClean="0">
                <a:solidFill>
                  <a:srgbClr val="000000"/>
                </a:solidFill>
                <a:latin typeface="Lucida Console" pitchFamily="49" charset="0"/>
              </a:rPr>
              <a:t>bool</a:t>
            </a:r>
            <a:r>
              <a:rPr lang="en-US" sz="2500" dirty="0" smtClean="0">
                <a:solidFill>
                  <a:srgbClr val="000000"/>
                </a:solidFill>
                <a:latin typeface="Times New Roman" pitchFamily="18" charset="0"/>
              </a:rPr>
              <a:t> value indicating whether the integer argument is </a:t>
            </a:r>
            <a:r>
              <a:rPr lang="en-US" sz="2500" i="1" dirty="0" smtClean="0">
                <a:solidFill>
                  <a:srgbClr val="000000"/>
                </a:solidFill>
                <a:latin typeface="Times New Roman" pitchFamily="18" charset="0"/>
              </a:rPr>
              <a:t>greater than </a:t>
            </a:r>
            <a:r>
              <a:rPr lang="en-US" sz="2500" dirty="0" smtClean="0">
                <a:solidFill>
                  <a:srgbClr val="000000"/>
                </a:solidFill>
                <a:latin typeface="Times New Roman" pitchFamily="18" charset="0"/>
              </a:rPr>
              <a:t>10.</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Algorithm </a:t>
            </a:r>
            <a:r>
              <a:rPr lang="en-US" sz="2500" dirty="0" smtClean="0">
                <a:solidFill>
                  <a:srgbClr val="000000"/>
                </a:solidFill>
                <a:latin typeface="Lucida Console" pitchFamily="49" charset="0"/>
              </a:rPr>
              <a:t>find_if</a:t>
            </a:r>
            <a:r>
              <a:rPr lang="en-US" sz="2500" dirty="0" smtClean="0">
                <a:solidFill>
                  <a:srgbClr val="000000"/>
                </a:solidFill>
                <a:latin typeface="Times New Roman" pitchFamily="18" charset="0"/>
              </a:rPr>
              <a:t> requires its two iterator arguments to be at least </a:t>
            </a:r>
            <a:r>
              <a:rPr lang="en-US" sz="2500" i="1" dirty="0" smtClean="0">
                <a:solidFill>
                  <a:srgbClr val="000000"/>
                </a:solidFill>
                <a:latin typeface="Times New Roman" pitchFamily="18" charset="0"/>
              </a:rPr>
              <a:t>input iterators</a:t>
            </a:r>
            <a:r>
              <a:rPr lang="en-US" sz="2500" dirty="0" smtClean="0">
                <a:solidFill>
                  <a:srgbClr val="000000"/>
                </a:solidFill>
                <a:latin typeface="Times New Roman" pitchFamily="18" charset="0"/>
              </a:rPr>
              <a:t>.</a:t>
            </a:r>
          </a:p>
          <a:p>
            <a:pPr marL="365760" indent="-256032" fontAlgn="auto">
              <a:lnSpc>
                <a:spcPct val="90000"/>
              </a:lnSpc>
              <a:spcAft>
                <a:spcPts val="0"/>
              </a:spcAft>
              <a:buFont typeface="Wingdings 3"/>
              <a:buChar char=""/>
              <a:defRPr/>
            </a:pPr>
            <a:r>
              <a:rPr lang="en-US" sz="2500" dirty="0" smtClean="0">
                <a:solidFill>
                  <a:srgbClr val="000000"/>
                </a:solidFill>
                <a:latin typeface="Times New Roman" pitchFamily="18" charset="0"/>
              </a:rPr>
              <a:t>The algorithm returns an </a:t>
            </a:r>
            <a:r>
              <a:rPr lang="en-US" sz="2500" i="1" dirty="0" smtClean="0">
                <a:solidFill>
                  <a:srgbClr val="000000"/>
                </a:solidFill>
                <a:latin typeface="Times New Roman" pitchFamily="18" charset="0"/>
              </a:rPr>
              <a:t>input iterator </a:t>
            </a:r>
            <a:r>
              <a:rPr lang="en-US" sz="2500" dirty="0" smtClean="0">
                <a:solidFill>
                  <a:srgbClr val="000000"/>
                </a:solidFill>
                <a:latin typeface="Times New Roman" pitchFamily="18" charset="0"/>
              </a:rPr>
              <a:t>that either is positioned at the first element containing a value for which the predicate function returns </a:t>
            </a:r>
            <a:r>
              <a:rPr lang="en-US" sz="2500" dirty="0" smtClean="0">
                <a:solidFill>
                  <a:srgbClr val="000000"/>
                </a:solidFill>
                <a:latin typeface="Lucida Console" pitchFamily="49" charset="0"/>
              </a:rPr>
              <a:t>true</a:t>
            </a:r>
            <a:r>
              <a:rPr lang="en-US" sz="2500" dirty="0" smtClean="0">
                <a:solidFill>
                  <a:srgbClr val="000000"/>
                </a:solidFill>
                <a:latin typeface="Times New Roman" pitchFamily="18" charset="0"/>
              </a:rPr>
              <a:t> or indicates the end of the sequence. </a:t>
            </a:r>
          </a:p>
        </p:txBody>
      </p:sp>
      <p:sp>
        <p:nvSpPr>
          <p:cNvPr id="952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 (Cont.)</a:t>
            </a:r>
          </a:p>
        </p:txBody>
      </p:sp>
      <p:sp>
        <p:nvSpPr>
          <p:cNvPr id="70659" name="Text Placeholder 2"/>
          <p:cNvSpPr>
            <a:spLocks noGrp="1"/>
          </p:cNvSpPr>
          <p:nvPr>
            <p:ph type="body" idx="1"/>
          </p:nvPr>
        </p:nvSpPr>
        <p:spPr/>
        <p:txBody>
          <a:bodyPr>
            <a:normAutofit fontScale="92500"/>
          </a:bodyPr>
          <a:lstStyle/>
          <a:p>
            <a:pPr marL="109728" indent="0" fontAlgn="auto">
              <a:spcAft>
                <a:spcPts val="0"/>
              </a:spcAft>
              <a:buFont typeface="Wingdings 3"/>
              <a:buNone/>
              <a:defRPr/>
            </a:pPr>
            <a:r>
              <a:rPr lang="en-US" b="1" i="1" dirty="0" smtClean="0">
                <a:solidFill>
                  <a:srgbClr val="000000"/>
                </a:solidFill>
                <a:latin typeface="Lucida Console" pitchFamily="49" charset="0"/>
              </a:rPr>
              <a:t>sort</a:t>
            </a:r>
            <a:r>
              <a:rPr lang="en-US" b="1" i="1" dirty="0" smtClean="0">
                <a:solidFill>
                  <a:srgbClr val="000000"/>
                </a:solidFill>
                <a:latin typeface="Times New Roman" pitchFamily="18" charset="0"/>
              </a:rPr>
              <a:t> Algorithm</a:t>
            </a:r>
          </a:p>
          <a:p>
            <a:pPr marL="365760" indent="-256032" fontAlgn="auto">
              <a:spcAft>
                <a:spcPts val="0"/>
              </a:spcAft>
              <a:buFont typeface="Wingdings 3"/>
              <a:buChar char=""/>
              <a:defRPr/>
            </a:pPr>
            <a:r>
              <a:rPr lang="en-US" sz="2800" dirty="0">
                <a:solidFill>
                  <a:srgbClr val="000000"/>
                </a:solidFill>
                <a:latin typeface="Times New Roman" pitchFamily="18" charset="0"/>
              </a:rPr>
              <a:t>Line </a:t>
            </a:r>
            <a:r>
              <a:rPr lang="en-US" sz="2800" dirty="0" smtClean="0">
                <a:solidFill>
                  <a:srgbClr val="000000"/>
                </a:solidFill>
                <a:latin typeface="Times New Roman" pitchFamily="18" charset="0"/>
              </a:rPr>
              <a:t>46 </a:t>
            </a:r>
            <a:r>
              <a:rPr lang="en-US" sz="2800" dirty="0">
                <a:solidFill>
                  <a:srgbClr val="000000"/>
                </a:solidFill>
                <a:latin typeface="Times New Roman" pitchFamily="18" charset="0"/>
              </a:rPr>
              <a:t>uses </a:t>
            </a:r>
            <a:r>
              <a:rPr lang="en-US" sz="2800" dirty="0" smtClean="0">
                <a:solidFill>
                  <a:srgbClr val="000000"/>
                </a:solidFill>
                <a:latin typeface="Times New Roman" pitchFamily="18" charset="0"/>
              </a:rPr>
              <a:t>the </a:t>
            </a:r>
            <a:r>
              <a:rPr lang="en-US" sz="2800" dirty="0">
                <a:solidFill>
                  <a:srgbClr val="0000FF"/>
                </a:solidFill>
                <a:latin typeface="LucidaSansTypewriter" pitchFamily="49" charset="0"/>
              </a:rPr>
              <a:t>sort</a:t>
            </a:r>
            <a:r>
              <a:rPr lang="en-US" sz="2800" dirty="0">
                <a:solidFill>
                  <a:srgbClr val="000000"/>
                </a:solidFill>
                <a:latin typeface="Times New Roman" pitchFamily="18" charset="0"/>
              </a:rPr>
              <a:t> </a:t>
            </a:r>
            <a:r>
              <a:rPr lang="en-US" sz="2800" dirty="0" smtClean="0">
                <a:solidFill>
                  <a:srgbClr val="000000"/>
                </a:solidFill>
                <a:latin typeface="Times New Roman" pitchFamily="18" charset="0"/>
              </a:rPr>
              <a:t>algorithm to </a:t>
            </a:r>
            <a:r>
              <a:rPr lang="en-US" sz="2800" dirty="0">
                <a:solidFill>
                  <a:srgbClr val="000000"/>
                </a:solidFill>
                <a:latin typeface="Times New Roman" pitchFamily="18" charset="0"/>
              </a:rPr>
              <a:t>arrange the elements in the range from </a:t>
            </a:r>
            <a:r>
              <a:rPr lang="en-US" sz="2800" dirty="0" smtClean="0">
                <a:solidFill>
                  <a:srgbClr val="000000"/>
                </a:solidFill>
                <a:latin typeface="Lucida Console" pitchFamily="49" charset="0"/>
              </a:rPr>
              <a:t>a.begin</a:t>
            </a:r>
            <a:r>
              <a:rPr lang="en-US" sz="2800" dirty="0">
                <a:solidFill>
                  <a:srgbClr val="000000"/>
                </a:solidFill>
                <a:latin typeface="Lucida Console" pitchFamily="49" charset="0"/>
              </a:rPr>
              <a:t>()</a:t>
            </a:r>
            <a:r>
              <a:rPr lang="en-US" sz="2800" dirty="0">
                <a:solidFill>
                  <a:srgbClr val="000000"/>
                </a:solidFill>
                <a:latin typeface="Times New Roman" pitchFamily="18" charset="0"/>
              </a:rPr>
              <a:t> up to, but </a:t>
            </a:r>
            <a:r>
              <a:rPr lang="en-US" sz="2800" i="1" dirty="0">
                <a:solidFill>
                  <a:srgbClr val="000000"/>
                </a:solidFill>
                <a:latin typeface="Times New Roman" pitchFamily="18" charset="0"/>
              </a:rPr>
              <a:t>not</a:t>
            </a:r>
            <a:r>
              <a:rPr lang="en-US" sz="2800" dirty="0">
                <a:solidFill>
                  <a:srgbClr val="000000"/>
                </a:solidFill>
                <a:latin typeface="Times New Roman" pitchFamily="18" charset="0"/>
              </a:rPr>
              <a:t> including, </a:t>
            </a:r>
            <a:r>
              <a:rPr lang="en-US" sz="2800" dirty="0" smtClean="0">
                <a:solidFill>
                  <a:srgbClr val="000000"/>
                </a:solidFill>
                <a:latin typeface="Lucida Console" pitchFamily="49" charset="0"/>
              </a:rPr>
              <a:t>a.end</a:t>
            </a:r>
            <a:r>
              <a:rPr lang="en-US" sz="2800" dirty="0">
                <a:solidFill>
                  <a:srgbClr val="000000"/>
                </a:solidFill>
                <a:latin typeface="Lucida Console" pitchFamily="49" charset="0"/>
              </a:rPr>
              <a:t>()</a:t>
            </a:r>
            <a:r>
              <a:rPr lang="en-US" sz="2800" dirty="0">
                <a:solidFill>
                  <a:srgbClr val="000000"/>
                </a:solidFill>
                <a:latin typeface="Times New Roman" pitchFamily="18" charset="0"/>
              </a:rPr>
              <a:t> </a:t>
            </a:r>
            <a:r>
              <a:rPr lang="en-US" sz="2800" dirty="0" smtClean="0">
                <a:solidFill>
                  <a:srgbClr val="000000"/>
                </a:solidFill>
                <a:latin typeface="Times New Roman" pitchFamily="18" charset="0"/>
              </a:rPr>
              <a:t>in </a:t>
            </a:r>
            <a:r>
              <a:rPr lang="en-US" sz="2800" i="1" dirty="0">
                <a:solidFill>
                  <a:srgbClr val="000000"/>
                </a:solidFill>
                <a:latin typeface="Times New Roman" pitchFamily="18" charset="0"/>
              </a:rPr>
              <a:t>ascending order</a:t>
            </a:r>
            <a:r>
              <a:rPr lang="en-US" sz="2800" dirty="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The algorithm requires its two iterator arguments to be </a:t>
            </a:r>
            <a:r>
              <a:rPr lang="en-US" i="1" dirty="0" smtClean="0">
                <a:solidFill>
                  <a:srgbClr val="000000"/>
                </a:solidFill>
                <a:latin typeface="Times New Roman" pitchFamily="18" charset="0"/>
              </a:rPr>
              <a:t>random-access iterators</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A second version of this algorithm takes a third argument that is a </a:t>
            </a:r>
            <a:r>
              <a:rPr lang="en-US" i="1" dirty="0" smtClean="0">
                <a:solidFill>
                  <a:srgbClr val="000000"/>
                </a:solidFill>
                <a:latin typeface="Times New Roman" pitchFamily="18" charset="0"/>
              </a:rPr>
              <a:t>binary predicate function </a:t>
            </a:r>
            <a:r>
              <a:rPr lang="en-US" dirty="0" smtClean="0">
                <a:solidFill>
                  <a:srgbClr val="000000"/>
                </a:solidFill>
                <a:latin typeface="Times New Roman" pitchFamily="18" charset="0"/>
              </a:rPr>
              <a:t>taking two arguments that are values in the sequence and returning a </a:t>
            </a:r>
            <a:r>
              <a:rPr lang="en-US" dirty="0" smtClean="0">
                <a:solidFill>
                  <a:srgbClr val="000000"/>
                </a:solidFill>
                <a:latin typeface="Lucida Console" pitchFamily="49" charset="0"/>
              </a:rPr>
              <a:t>bool</a:t>
            </a:r>
            <a:r>
              <a:rPr lang="en-US" dirty="0" smtClean="0">
                <a:solidFill>
                  <a:srgbClr val="000000"/>
                </a:solidFill>
                <a:latin typeface="Times New Roman" pitchFamily="18" charset="0"/>
              </a:rPr>
              <a:t> indicating the </a:t>
            </a:r>
            <a:r>
              <a:rPr lang="en-US" i="1" dirty="0" smtClean="0">
                <a:solidFill>
                  <a:srgbClr val="000000"/>
                </a:solidFill>
                <a:latin typeface="Times New Roman" pitchFamily="18" charset="0"/>
              </a:rPr>
              <a:t>sorting order</a:t>
            </a:r>
            <a:r>
              <a:rPr lang="en-US" dirty="0" smtClean="0">
                <a:solidFill>
                  <a:srgbClr val="000000"/>
                </a:solidFill>
                <a:latin typeface="Times New Roman" pitchFamily="18" charset="0"/>
              </a:rPr>
              <a:t>—if the return value is </a:t>
            </a:r>
            <a:r>
              <a:rPr lang="en-US" dirty="0" smtClean="0">
                <a:solidFill>
                  <a:srgbClr val="000000"/>
                </a:solidFill>
                <a:latin typeface="Lucida Console" pitchFamily="49" charset="0"/>
              </a:rPr>
              <a:t>true</a:t>
            </a:r>
            <a:r>
              <a:rPr lang="en-US" dirty="0" smtClean="0">
                <a:solidFill>
                  <a:srgbClr val="000000"/>
                </a:solidFill>
                <a:latin typeface="Times New Roman" pitchFamily="18" charset="0"/>
              </a:rPr>
              <a:t>, the two elements being compared are in </a:t>
            </a:r>
            <a:r>
              <a:rPr lang="en-US" i="1" dirty="0" smtClean="0">
                <a:solidFill>
                  <a:srgbClr val="000000"/>
                </a:solidFill>
                <a:latin typeface="Times New Roman" pitchFamily="18" charset="0"/>
              </a:rPr>
              <a:t>sorted order</a:t>
            </a:r>
            <a:r>
              <a:rPr lang="en-US" dirty="0" smtClean="0">
                <a:solidFill>
                  <a:srgbClr val="000000"/>
                </a:solidFill>
                <a:latin typeface="Times New Roman" pitchFamily="18" charset="0"/>
              </a:rPr>
              <a:t>.</a:t>
            </a:r>
          </a:p>
        </p:txBody>
      </p:sp>
      <p:sp>
        <p:nvSpPr>
          <p:cNvPr id="962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 (Cont.)</a:t>
            </a:r>
          </a:p>
        </p:txBody>
      </p:sp>
      <p:sp>
        <p:nvSpPr>
          <p:cNvPr id="72707"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Lucida Console" pitchFamily="49" charset="0"/>
              </a:rPr>
              <a:t>binary_search</a:t>
            </a:r>
            <a:r>
              <a:rPr lang="en-US" b="1" i="1" dirty="0">
                <a:solidFill>
                  <a:srgbClr val="000000"/>
                </a:solidFill>
                <a:latin typeface="Times New Roman" pitchFamily="18" charset="0"/>
              </a:rPr>
              <a:t> Algorithm</a:t>
            </a:r>
          </a:p>
          <a:p>
            <a:pPr marL="365760" indent="-256032" fontAlgn="auto">
              <a:spcAft>
                <a:spcPts val="0"/>
              </a:spcAft>
              <a:buFont typeface="Wingdings 3"/>
              <a:buChar char=""/>
              <a:defRPr/>
            </a:pPr>
            <a:r>
              <a:rPr lang="en-US" dirty="0" smtClean="0">
                <a:solidFill>
                  <a:srgbClr val="000000"/>
                </a:solidFill>
                <a:latin typeface="Times New Roman" pitchFamily="18" charset="0"/>
              </a:rPr>
              <a:t>Line 53 uses the </a:t>
            </a:r>
            <a:r>
              <a:rPr lang="en-US" dirty="0" smtClean="0">
                <a:solidFill>
                  <a:srgbClr val="0000FF"/>
                </a:solidFill>
                <a:latin typeface="LucidaSansTypewriter" pitchFamily="49" charset="0"/>
              </a:rPr>
              <a:t>binary_search</a:t>
            </a:r>
            <a:r>
              <a:rPr lang="en-US" dirty="0" smtClean="0">
                <a:solidFill>
                  <a:srgbClr val="000000"/>
                </a:solidFill>
                <a:latin typeface="Times New Roman" pitchFamily="18" charset="0"/>
              </a:rPr>
              <a:t> algorithm to determine whether the value 13 is in the range from </a:t>
            </a:r>
            <a:r>
              <a:rPr lang="en-US" dirty="0" smtClean="0">
                <a:solidFill>
                  <a:srgbClr val="000000"/>
                </a:solidFill>
                <a:latin typeface="Lucida Console" pitchFamily="49" charset="0"/>
              </a:rPr>
              <a:t>a.cbegin()</a:t>
            </a:r>
            <a:r>
              <a:rPr lang="en-US" dirty="0" smtClean="0">
                <a:solidFill>
                  <a:srgbClr val="000000"/>
                </a:solidFill>
                <a:latin typeface="Times New Roman" pitchFamily="18" charset="0"/>
              </a:rPr>
              <a:t> up to, but </a:t>
            </a:r>
            <a:r>
              <a:rPr lang="en-US" i="1" dirty="0" smtClean="0">
                <a:solidFill>
                  <a:srgbClr val="000000"/>
                </a:solidFill>
                <a:latin typeface="Times New Roman" pitchFamily="18" charset="0"/>
              </a:rPr>
              <a:t>not</a:t>
            </a:r>
            <a:r>
              <a:rPr lang="en-US" dirty="0" smtClean="0">
                <a:solidFill>
                  <a:srgbClr val="000000"/>
                </a:solidFill>
                <a:latin typeface="Times New Roman" pitchFamily="18" charset="0"/>
              </a:rPr>
              <a:t> including, </a:t>
            </a:r>
            <a:r>
              <a:rPr lang="en-US" dirty="0" smtClean="0">
                <a:solidFill>
                  <a:srgbClr val="000000"/>
                </a:solidFill>
                <a:latin typeface="Lucida Console" pitchFamily="49" charset="0"/>
              </a:rPr>
              <a:t>a.cend()</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The values must be sorted in </a:t>
            </a:r>
            <a:r>
              <a:rPr lang="en-US" i="1" dirty="0" smtClean="0">
                <a:solidFill>
                  <a:srgbClr val="000000"/>
                </a:solidFill>
                <a:latin typeface="Times New Roman" pitchFamily="18" charset="0"/>
              </a:rPr>
              <a:t>ascending</a:t>
            </a:r>
            <a:r>
              <a:rPr lang="en-US" dirty="0" smtClean="0">
                <a:solidFill>
                  <a:srgbClr val="000000"/>
                </a:solidFill>
                <a:latin typeface="Times New Roman" pitchFamily="18" charset="0"/>
              </a:rPr>
              <a:t> order.</a:t>
            </a:r>
          </a:p>
          <a:p>
            <a:pPr marL="365760" indent="-256032" fontAlgn="auto">
              <a:spcAft>
                <a:spcPts val="0"/>
              </a:spcAft>
              <a:buFont typeface="Wingdings 3"/>
              <a:buChar char=""/>
              <a:defRPr/>
            </a:pPr>
            <a:r>
              <a:rPr lang="en-US" dirty="0" smtClean="0">
                <a:solidFill>
                  <a:srgbClr val="000000"/>
                </a:solidFill>
                <a:latin typeface="Times New Roman" pitchFamily="18" charset="0"/>
              </a:rPr>
              <a:t>Algorithm </a:t>
            </a:r>
            <a:r>
              <a:rPr lang="en-US" dirty="0" smtClean="0">
                <a:solidFill>
                  <a:srgbClr val="000000"/>
                </a:solidFill>
                <a:latin typeface="Lucida Console" pitchFamily="49" charset="0"/>
              </a:rPr>
              <a:t>binary_search</a:t>
            </a:r>
            <a:r>
              <a:rPr lang="en-US" dirty="0" smtClean="0">
                <a:solidFill>
                  <a:srgbClr val="000000"/>
                </a:solidFill>
                <a:latin typeface="Times New Roman" pitchFamily="18" charset="0"/>
              </a:rPr>
              <a:t> requires its two iterator arguments to be at least </a:t>
            </a:r>
            <a:r>
              <a:rPr lang="en-US" i="1" dirty="0" smtClean="0">
                <a:solidFill>
                  <a:srgbClr val="000000"/>
                </a:solidFill>
                <a:latin typeface="Times New Roman" pitchFamily="18" charset="0"/>
              </a:rPr>
              <a:t>forward iterators</a:t>
            </a:r>
            <a:r>
              <a:rPr lang="en-US" dirty="0" smtClean="0">
                <a:solidFill>
                  <a:srgbClr val="000000"/>
                </a:solidFill>
                <a:latin typeface="Times New Roman" pitchFamily="18" charset="0"/>
              </a:rPr>
              <a:t>.</a:t>
            </a:r>
          </a:p>
          <a:p>
            <a:pPr marL="365760" indent="-256032" fontAlgn="auto">
              <a:spcAft>
                <a:spcPts val="0"/>
              </a:spcAft>
              <a:buFont typeface="Wingdings 3"/>
              <a:buChar char=""/>
              <a:defRPr/>
            </a:pPr>
            <a:r>
              <a:rPr lang="en-US" dirty="0" smtClean="0">
                <a:solidFill>
                  <a:srgbClr val="000000"/>
                </a:solidFill>
                <a:latin typeface="Times New Roman" pitchFamily="18" charset="0"/>
              </a:rPr>
              <a:t>The algorithm returns a </a:t>
            </a:r>
            <a:r>
              <a:rPr lang="en-US" dirty="0" smtClean="0">
                <a:solidFill>
                  <a:srgbClr val="000000"/>
                </a:solidFill>
                <a:latin typeface="Lucida Console" pitchFamily="49" charset="0"/>
              </a:rPr>
              <a:t>bool</a:t>
            </a:r>
            <a:r>
              <a:rPr lang="en-US" dirty="0" smtClean="0">
                <a:solidFill>
                  <a:srgbClr val="000000"/>
                </a:solidFill>
                <a:latin typeface="Times New Roman" pitchFamily="18" charset="0"/>
              </a:rPr>
              <a:t> indicating whether the value was found in the sequence.</a:t>
            </a:r>
          </a:p>
        </p:txBody>
      </p:sp>
      <p:sp>
        <p:nvSpPr>
          <p:cNvPr id="9728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 (Cont.)</a:t>
            </a:r>
          </a:p>
        </p:txBody>
      </p:sp>
      <p:sp>
        <p:nvSpPr>
          <p:cNvPr id="98307" name="Text Placeholder 2"/>
          <p:cNvSpPr>
            <a:spLocks noGrp="1"/>
          </p:cNvSpPr>
          <p:nvPr>
            <p:ph type="body" idx="1"/>
          </p:nvPr>
        </p:nvSpPr>
        <p:spPr/>
        <p:txBody>
          <a:bodyPr/>
          <a:lstStyle/>
          <a:p>
            <a:r>
              <a:rPr lang="en-US" altLang="en-US" smtClean="0">
                <a:solidFill>
                  <a:srgbClr val="000000"/>
                </a:solidFill>
                <a:latin typeface="Times New Roman" panose="02020603050405020304" pitchFamily="18" charset="0"/>
              </a:rPr>
              <a:t>Line 57 demonstrates a call to </a:t>
            </a:r>
            <a:r>
              <a:rPr lang="en-US" altLang="en-US" smtClean="0">
                <a:solidFill>
                  <a:srgbClr val="000000"/>
                </a:solidFill>
                <a:latin typeface="Lucida Console" panose="020B0609040504020204" pitchFamily="49" charset="0"/>
              </a:rPr>
              <a:t>binary_search</a:t>
            </a:r>
            <a:r>
              <a:rPr lang="en-US" altLang="en-US" smtClean="0">
                <a:solidFill>
                  <a:srgbClr val="000000"/>
                </a:solidFill>
                <a:latin typeface="Times New Roman" panose="02020603050405020304" pitchFamily="18" charset="0"/>
              </a:rPr>
              <a:t> in which the value is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found.</a:t>
            </a:r>
          </a:p>
          <a:p>
            <a:r>
              <a:rPr lang="en-US" altLang="en-US" smtClean="0">
                <a:solidFill>
                  <a:srgbClr val="000000"/>
                </a:solidFill>
                <a:latin typeface="Times New Roman" panose="02020603050405020304" pitchFamily="18" charset="0"/>
              </a:rPr>
              <a:t>A second version of this algorithm takes a fourth argument that is a </a:t>
            </a:r>
            <a:r>
              <a:rPr lang="en-US" altLang="en-US" i="1" smtClean="0">
                <a:solidFill>
                  <a:srgbClr val="000000"/>
                </a:solidFill>
                <a:latin typeface="Times New Roman" panose="02020603050405020304" pitchFamily="18" charset="0"/>
              </a:rPr>
              <a:t>binary predicate function </a:t>
            </a:r>
            <a:r>
              <a:rPr lang="en-US" altLang="en-US" smtClean="0">
                <a:solidFill>
                  <a:srgbClr val="000000"/>
                </a:solidFill>
                <a:latin typeface="Times New Roman" panose="02020603050405020304" pitchFamily="18" charset="0"/>
              </a:rPr>
              <a:t>taking two arguments that are values in the sequence and returning a </a:t>
            </a:r>
            <a:r>
              <a:rPr lang="en-US" altLang="en-US" smtClean="0">
                <a:solidFill>
                  <a:srgbClr val="000000"/>
                </a:solidFill>
                <a:latin typeface="Lucida Console" panose="020B0609040504020204" pitchFamily="49" charset="0"/>
              </a:rPr>
              <a:t>bool</a:t>
            </a:r>
            <a:r>
              <a:rPr lang="en-US" altLang="en-US" smtClean="0">
                <a:solidFill>
                  <a:srgbClr val="000000"/>
                </a:solidFill>
                <a:latin typeface="Times New Roman" panose="02020603050405020304" pitchFamily="18" charset="0"/>
              </a:rPr>
              <a:t>.</a:t>
            </a:r>
          </a:p>
          <a:p>
            <a:r>
              <a:rPr lang="en-US" altLang="en-US" smtClean="0">
                <a:solidFill>
                  <a:srgbClr val="000000"/>
                </a:solidFill>
                <a:latin typeface="Times New Roman" panose="02020603050405020304" pitchFamily="18" charset="0"/>
              </a:rPr>
              <a:t>The predicate function returns </a:t>
            </a:r>
            <a:r>
              <a:rPr lang="en-US" altLang="en-US" smtClean="0">
                <a:solidFill>
                  <a:srgbClr val="000000"/>
                </a:solidFill>
                <a:latin typeface="Lucida Console" panose="020B0609040504020204" pitchFamily="49" charset="0"/>
              </a:rPr>
              <a:t>true</a:t>
            </a:r>
            <a:r>
              <a:rPr lang="en-US" altLang="en-US" smtClean="0">
                <a:solidFill>
                  <a:srgbClr val="000000"/>
                </a:solidFill>
                <a:latin typeface="Times New Roman" panose="02020603050405020304" pitchFamily="18" charset="0"/>
              </a:rPr>
              <a:t> if the two elements being compared are in </a:t>
            </a:r>
            <a:r>
              <a:rPr lang="en-US" altLang="en-US" i="1" smtClean="0">
                <a:solidFill>
                  <a:srgbClr val="000000"/>
                </a:solidFill>
                <a:latin typeface="Times New Roman" panose="02020603050405020304" pitchFamily="18" charset="0"/>
              </a:rPr>
              <a:t>sorted order</a:t>
            </a:r>
            <a:r>
              <a:rPr lang="en-US" altLang="en-US" smtClean="0">
                <a:solidFill>
                  <a:srgbClr val="000000"/>
                </a:solidFill>
                <a:latin typeface="Times New Roman" panose="02020603050405020304" pitchFamily="18" charset="0"/>
              </a:rPr>
              <a:t>.</a:t>
            </a:r>
          </a:p>
          <a:p>
            <a:r>
              <a:rPr lang="en-US" altLang="en-US" smtClean="0">
                <a:solidFill>
                  <a:srgbClr val="000000"/>
                </a:solidFill>
                <a:latin typeface="Times New Roman" panose="02020603050405020304" pitchFamily="18" charset="0"/>
              </a:rPr>
              <a:t>To obtain the </a:t>
            </a:r>
            <a:r>
              <a:rPr lang="en-US" altLang="en-US" i="1" smtClean="0">
                <a:solidFill>
                  <a:srgbClr val="000000"/>
                </a:solidFill>
                <a:latin typeface="Times New Roman" panose="02020603050405020304" pitchFamily="18" charset="0"/>
              </a:rPr>
              <a:t>location</a:t>
            </a:r>
            <a:r>
              <a:rPr lang="en-US" altLang="en-US" smtClean="0">
                <a:solidFill>
                  <a:srgbClr val="000000"/>
                </a:solidFill>
                <a:latin typeface="Times New Roman" panose="02020603050405020304" pitchFamily="18" charset="0"/>
              </a:rPr>
              <a:t> of the search key in the container, use the </a:t>
            </a:r>
            <a:r>
              <a:rPr lang="en-US" altLang="en-US" smtClean="0">
                <a:solidFill>
                  <a:srgbClr val="000000"/>
                </a:solidFill>
                <a:latin typeface="Lucida Console" panose="020B0609040504020204" pitchFamily="49" charset="0"/>
              </a:rPr>
              <a:t>lower_bound</a:t>
            </a:r>
            <a:r>
              <a:rPr lang="en-US" altLang="en-US" smtClean="0">
                <a:solidFill>
                  <a:srgbClr val="000000"/>
                </a:solidFill>
                <a:latin typeface="Times New Roman" panose="02020603050405020304" pitchFamily="18" charset="0"/>
              </a:rPr>
              <a:t> or </a:t>
            </a:r>
            <a:r>
              <a:rPr lang="en-US" altLang="en-US" smtClean="0">
                <a:solidFill>
                  <a:srgbClr val="000000"/>
                </a:solidFill>
                <a:latin typeface="Lucida Console" panose="020B0609040504020204" pitchFamily="49" charset="0"/>
              </a:rPr>
              <a:t>find</a:t>
            </a:r>
            <a:r>
              <a:rPr lang="en-US" altLang="en-US" smtClean="0">
                <a:solidFill>
                  <a:srgbClr val="000000"/>
                </a:solidFill>
                <a:latin typeface="Times New Roman" panose="02020603050405020304" pitchFamily="18" charset="0"/>
              </a:rPr>
              <a:t> algorithms.</a:t>
            </a:r>
          </a:p>
        </p:txBody>
      </p:sp>
      <p:sp>
        <p:nvSpPr>
          <p:cNvPr id="9830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 (Cont.)</a:t>
            </a:r>
          </a:p>
        </p:txBody>
      </p:sp>
      <p:sp>
        <p:nvSpPr>
          <p:cNvPr id="73731"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C++11: </a:t>
            </a:r>
            <a:r>
              <a:rPr lang="en-US" b="1" i="1" dirty="0">
                <a:solidFill>
                  <a:srgbClr val="000000"/>
                </a:solidFill>
                <a:latin typeface="Lucida Console" pitchFamily="49" charset="0"/>
              </a:rPr>
              <a:t>all_of</a:t>
            </a:r>
            <a:r>
              <a:rPr lang="en-US" b="1" i="1" dirty="0">
                <a:solidFill>
                  <a:srgbClr val="000000"/>
                </a:solidFill>
                <a:latin typeface="Times New Roman" pitchFamily="18" charset="0"/>
              </a:rPr>
              <a:t> Algorithm</a:t>
            </a:r>
          </a:p>
          <a:p>
            <a:pPr marL="365760" indent="-256032" fontAlgn="auto">
              <a:spcAft>
                <a:spcPts val="0"/>
              </a:spcAft>
              <a:buFont typeface="Wingdings 3"/>
              <a:buChar char=""/>
              <a:defRPr/>
            </a:pPr>
            <a:r>
              <a:rPr lang="en-US" dirty="0">
                <a:solidFill>
                  <a:srgbClr val="000000"/>
                </a:solidFill>
                <a:latin typeface="Times New Roman" pitchFamily="18" charset="0"/>
              </a:rPr>
              <a:t>Line 63 uses the </a:t>
            </a:r>
            <a:r>
              <a:rPr lang="en-US" dirty="0">
                <a:solidFill>
                  <a:srgbClr val="000000"/>
                </a:solidFill>
                <a:latin typeface="Lucida Console" pitchFamily="49" charset="0"/>
              </a:rPr>
              <a:t>all_of</a:t>
            </a:r>
            <a:r>
              <a:rPr lang="en-US" dirty="0">
                <a:solidFill>
                  <a:srgbClr val="000000"/>
                </a:solidFill>
                <a:latin typeface="Times New Roman" pitchFamily="18" charset="0"/>
              </a:rPr>
              <a:t> algorithm to determine whether the </a:t>
            </a:r>
            <a:r>
              <a:rPr lang="en-US" i="1" dirty="0">
                <a:solidFill>
                  <a:srgbClr val="000000"/>
                </a:solidFill>
                <a:latin typeface="Times New Roman" pitchFamily="18" charset="0"/>
              </a:rPr>
              <a:t>unary predicate function </a:t>
            </a:r>
            <a:r>
              <a:rPr lang="en-US" dirty="0">
                <a:solidFill>
                  <a:srgbClr val="000000"/>
                </a:solidFill>
                <a:latin typeface="Lucida Console" pitchFamily="49" charset="0"/>
              </a:rPr>
              <a:t>greater10</a:t>
            </a:r>
            <a:r>
              <a:rPr lang="en-US" dirty="0">
                <a:solidFill>
                  <a:srgbClr val="000000"/>
                </a:solidFill>
                <a:latin typeface="Times New Roman" pitchFamily="18" charset="0"/>
              </a:rPr>
              <a:t> returns </a:t>
            </a:r>
            <a:r>
              <a:rPr lang="en-US" dirty="0">
                <a:solidFill>
                  <a:srgbClr val="000000"/>
                </a:solidFill>
                <a:latin typeface="Lucida Console" pitchFamily="49" charset="0"/>
              </a:rPr>
              <a:t>true</a:t>
            </a:r>
            <a:r>
              <a:rPr lang="en-US" dirty="0">
                <a:solidFill>
                  <a:srgbClr val="000000"/>
                </a:solidFill>
                <a:latin typeface="Times New Roman" pitchFamily="18" charset="0"/>
              </a:rPr>
              <a:t> for all of the elements in the range from </a:t>
            </a:r>
            <a:r>
              <a:rPr lang="en-US" dirty="0">
                <a:solidFill>
                  <a:srgbClr val="000000"/>
                </a:solidFill>
                <a:latin typeface="Lucida Console" pitchFamily="49" charset="0"/>
              </a:rPr>
              <a:t>a.cbegin()</a:t>
            </a:r>
            <a:r>
              <a:rPr lang="en-US" dirty="0">
                <a:solidFill>
                  <a:srgbClr val="000000"/>
                </a:solidFill>
                <a:latin typeface="Times New Roman" pitchFamily="18" charset="0"/>
              </a:rPr>
              <a:t> up to, but </a:t>
            </a:r>
            <a:r>
              <a:rPr lang="en-US" i="1" dirty="0">
                <a:solidFill>
                  <a:srgbClr val="000000"/>
                </a:solidFill>
                <a:latin typeface="Times New Roman" pitchFamily="18" charset="0"/>
              </a:rPr>
              <a:t>not</a:t>
            </a:r>
            <a:r>
              <a:rPr lang="en-US" dirty="0">
                <a:solidFill>
                  <a:srgbClr val="000000"/>
                </a:solidFill>
                <a:latin typeface="Times New Roman" pitchFamily="18" charset="0"/>
              </a:rPr>
              <a:t> including, </a:t>
            </a:r>
            <a:r>
              <a:rPr lang="en-US" dirty="0">
                <a:solidFill>
                  <a:srgbClr val="000000"/>
                </a:solidFill>
                <a:latin typeface="Lucida Console" pitchFamily="49" charset="0"/>
              </a:rPr>
              <a:t>a.cend()</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Algorithm </a:t>
            </a:r>
            <a:r>
              <a:rPr lang="en-US" dirty="0">
                <a:solidFill>
                  <a:srgbClr val="000000"/>
                </a:solidFill>
                <a:latin typeface="Lucida Console" pitchFamily="49" charset="0"/>
              </a:rPr>
              <a:t>all_of</a:t>
            </a:r>
            <a:r>
              <a:rPr lang="en-US" dirty="0">
                <a:solidFill>
                  <a:srgbClr val="000000"/>
                </a:solidFill>
                <a:latin typeface="Times New Roman" pitchFamily="18" charset="0"/>
              </a:rPr>
              <a:t> requires its two iterator arguments to be at least </a:t>
            </a:r>
            <a:r>
              <a:rPr lang="en-US" i="1" dirty="0">
                <a:solidFill>
                  <a:srgbClr val="000000"/>
                </a:solidFill>
                <a:latin typeface="Times New Roman" pitchFamily="18" charset="0"/>
              </a:rPr>
              <a:t>input iterators</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p:txBody>
      </p:sp>
      <p:sp>
        <p:nvSpPr>
          <p:cNvPr id="9933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 (Cont.)</a:t>
            </a:r>
          </a:p>
        </p:txBody>
      </p:sp>
      <p:sp>
        <p:nvSpPr>
          <p:cNvPr id="73731"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C++11: </a:t>
            </a:r>
            <a:r>
              <a:rPr lang="en-US" b="1" i="1" dirty="0" smtClean="0">
                <a:solidFill>
                  <a:srgbClr val="000000"/>
                </a:solidFill>
                <a:latin typeface="Lucida Console" pitchFamily="49" charset="0"/>
              </a:rPr>
              <a:t>any_of</a:t>
            </a:r>
            <a:r>
              <a:rPr lang="en-US" b="1" i="1" dirty="0" smtClean="0">
                <a:solidFill>
                  <a:srgbClr val="000000"/>
                </a:solidFill>
                <a:latin typeface="Times New Roman" pitchFamily="18" charset="0"/>
              </a:rPr>
              <a:t> </a:t>
            </a:r>
            <a:r>
              <a:rPr lang="en-US" b="1" i="1" dirty="0">
                <a:solidFill>
                  <a:srgbClr val="000000"/>
                </a:solidFill>
                <a:latin typeface="Times New Roman" pitchFamily="18" charset="0"/>
              </a:rPr>
              <a:t>Algorithm</a:t>
            </a:r>
          </a:p>
          <a:p>
            <a:pPr marL="365760" indent="-256032" fontAlgn="auto">
              <a:spcAft>
                <a:spcPts val="0"/>
              </a:spcAft>
              <a:buFont typeface="Wingdings 3"/>
              <a:buChar char=""/>
              <a:defRPr/>
            </a:pPr>
            <a:r>
              <a:rPr lang="en-US" dirty="0">
                <a:solidFill>
                  <a:srgbClr val="000000"/>
                </a:solidFill>
                <a:latin typeface="Times New Roman" pitchFamily="18" charset="0"/>
              </a:rPr>
              <a:t>Line 69 uses the </a:t>
            </a:r>
            <a:r>
              <a:rPr lang="en-US" dirty="0">
                <a:solidFill>
                  <a:srgbClr val="000000"/>
                </a:solidFill>
                <a:latin typeface="Lucida Console" pitchFamily="49" charset="0"/>
              </a:rPr>
              <a:t>any_of</a:t>
            </a:r>
            <a:r>
              <a:rPr lang="en-US" dirty="0">
                <a:solidFill>
                  <a:srgbClr val="000000"/>
                </a:solidFill>
                <a:latin typeface="Times New Roman" pitchFamily="18" charset="0"/>
              </a:rPr>
              <a:t> algorithm to determine whether the </a:t>
            </a:r>
            <a:r>
              <a:rPr lang="en-US" i="1" dirty="0">
                <a:solidFill>
                  <a:srgbClr val="000000"/>
                </a:solidFill>
                <a:latin typeface="Times New Roman" pitchFamily="18" charset="0"/>
              </a:rPr>
              <a:t>unary predicate function </a:t>
            </a:r>
            <a:r>
              <a:rPr lang="en-US" dirty="0">
                <a:solidFill>
                  <a:srgbClr val="000000"/>
                </a:solidFill>
                <a:latin typeface="Lucida Console" pitchFamily="49" charset="0"/>
              </a:rPr>
              <a:t>greater10</a:t>
            </a:r>
            <a:r>
              <a:rPr lang="en-US" dirty="0">
                <a:solidFill>
                  <a:srgbClr val="000000"/>
                </a:solidFill>
                <a:latin typeface="Times New Roman" pitchFamily="18" charset="0"/>
              </a:rPr>
              <a:t> returns </a:t>
            </a:r>
            <a:r>
              <a:rPr lang="en-US" dirty="0">
                <a:solidFill>
                  <a:srgbClr val="000000"/>
                </a:solidFill>
                <a:latin typeface="Lucida Console" pitchFamily="49" charset="0"/>
              </a:rPr>
              <a:t>true</a:t>
            </a:r>
            <a:r>
              <a:rPr lang="en-US" dirty="0">
                <a:solidFill>
                  <a:srgbClr val="000000"/>
                </a:solidFill>
                <a:latin typeface="Times New Roman" pitchFamily="18" charset="0"/>
              </a:rPr>
              <a:t> for at least one of the elements in the range from </a:t>
            </a:r>
            <a:r>
              <a:rPr lang="en-US" dirty="0">
                <a:solidFill>
                  <a:srgbClr val="000000"/>
                </a:solidFill>
                <a:latin typeface="Lucida Console" pitchFamily="49" charset="0"/>
              </a:rPr>
              <a:t>a.cbegin() </a:t>
            </a:r>
            <a:r>
              <a:rPr lang="en-US" dirty="0">
                <a:solidFill>
                  <a:srgbClr val="000000"/>
                </a:solidFill>
                <a:latin typeface="Times New Roman" pitchFamily="18" charset="0"/>
              </a:rPr>
              <a:t>up to, but </a:t>
            </a:r>
            <a:r>
              <a:rPr lang="en-US" i="1" dirty="0">
                <a:solidFill>
                  <a:srgbClr val="000000"/>
                </a:solidFill>
                <a:latin typeface="Times New Roman" pitchFamily="18" charset="0"/>
              </a:rPr>
              <a:t>not</a:t>
            </a:r>
            <a:r>
              <a:rPr lang="en-US" dirty="0">
                <a:solidFill>
                  <a:srgbClr val="000000"/>
                </a:solidFill>
                <a:latin typeface="Times New Roman" pitchFamily="18" charset="0"/>
              </a:rPr>
              <a:t> including, </a:t>
            </a:r>
            <a:r>
              <a:rPr lang="en-US" dirty="0">
                <a:solidFill>
                  <a:srgbClr val="000000"/>
                </a:solidFill>
                <a:latin typeface="Lucida Console" pitchFamily="49" charset="0"/>
              </a:rPr>
              <a:t>a.cend()</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Algorithm </a:t>
            </a:r>
            <a:r>
              <a:rPr lang="en-US" dirty="0">
                <a:solidFill>
                  <a:srgbClr val="000000"/>
                </a:solidFill>
                <a:latin typeface="Lucida Console" pitchFamily="49" charset="0"/>
              </a:rPr>
              <a:t>any_of</a:t>
            </a:r>
            <a:r>
              <a:rPr lang="en-US" dirty="0">
                <a:solidFill>
                  <a:srgbClr val="000000"/>
                </a:solidFill>
                <a:latin typeface="Times New Roman" pitchFamily="18" charset="0"/>
              </a:rPr>
              <a:t> requires its two iterator arguments to be at least </a:t>
            </a:r>
            <a:r>
              <a:rPr lang="en-US" i="1" dirty="0">
                <a:solidFill>
                  <a:srgbClr val="000000"/>
                </a:solidFill>
                <a:latin typeface="Times New Roman" pitchFamily="18" charset="0"/>
              </a:rPr>
              <a:t>input iterators</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p:txBody>
      </p:sp>
      <p:sp>
        <p:nvSpPr>
          <p:cNvPr id="1003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pphtp9_16_STL_PT2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 (Cont.)</a:t>
            </a:r>
          </a:p>
        </p:txBody>
      </p:sp>
      <p:sp>
        <p:nvSpPr>
          <p:cNvPr id="73731" name="Text Placeholder 2"/>
          <p:cNvSpPr>
            <a:spLocks noGrp="1"/>
          </p:cNvSpPr>
          <p:nvPr>
            <p:ph type="body" idx="1"/>
          </p:nvPr>
        </p:nvSpPr>
        <p:spPr/>
        <p:txBody>
          <a:bodyPr>
            <a:normAutofit/>
          </a:bodyPr>
          <a:lstStyle/>
          <a:p>
            <a:pPr marL="109728" indent="0" fontAlgn="auto">
              <a:spcAft>
                <a:spcPts val="0"/>
              </a:spcAft>
              <a:buFont typeface="Wingdings 3"/>
              <a:buNone/>
              <a:defRPr/>
            </a:pPr>
            <a:r>
              <a:rPr lang="en-US" b="1" i="1" dirty="0">
                <a:solidFill>
                  <a:srgbClr val="000000"/>
                </a:solidFill>
                <a:latin typeface="Times New Roman" pitchFamily="18" charset="0"/>
              </a:rPr>
              <a:t>C++11: </a:t>
            </a:r>
            <a:r>
              <a:rPr lang="en-US" b="1" i="1" dirty="0" smtClean="0">
                <a:solidFill>
                  <a:srgbClr val="000000"/>
                </a:solidFill>
                <a:latin typeface="Lucida Console" pitchFamily="49" charset="0"/>
              </a:rPr>
              <a:t>none_of</a:t>
            </a:r>
            <a:r>
              <a:rPr lang="en-US" b="1" i="1" dirty="0" smtClean="0">
                <a:solidFill>
                  <a:srgbClr val="000000"/>
                </a:solidFill>
                <a:latin typeface="Times New Roman" pitchFamily="18" charset="0"/>
              </a:rPr>
              <a:t> </a:t>
            </a:r>
            <a:r>
              <a:rPr lang="en-US" b="1" i="1" dirty="0">
                <a:solidFill>
                  <a:srgbClr val="000000"/>
                </a:solidFill>
                <a:latin typeface="Times New Roman" pitchFamily="18" charset="0"/>
              </a:rPr>
              <a:t>Algorithm</a:t>
            </a:r>
          </a:p>
          <a:p>
            <a:pPr marL="365760" indent="-256032" fontAlgn="auto">
              <a:spcAft>
                <a:spcPts val="0"/>
              </a:spcAft>
              <a:buFont typeface="Wingdings 3"/>
              <a:buChar char=""/>
              <a:defRPr/>
            </a:pPr>
            <a:r>
              <a:rPr lang="en-US" dirty="0">
                <a:solidFill>
                  <a:srgbClr val="000000"/>
                </a:solidFill>
                <a:latin typeface="Times New Roman" pitchFamily="18" charset="0"/>
              </a:rPr>
              <a:t>Line 75 uses the </a:t>
            </a:r>
            <a:r>
              <a:rPr lang="en-US" dirty="0">
                <a:solidFill>
                  <a:srgbClr val="000000"/>
                </a:solidFill>
                <a:latin typeface="Lucida Console" pitchFamily="49" charset="0"/>
              </a:rPr>
              <a:t>none_of</a:t>
            </a:r>
            <a:r>
              <a:rPr lang="en-US" dirty="0">
                <a:solidFill>
                  <a:srgbClr val="000000"/>
                </a:solidFill>
                <a:latin typeface="Times New Roman" pitchFamily="18" charset="0"/>
              </a:rPr>
              <a:t> algorithm to determine whether the </a:t>
            </a:r>
            <a:r>
              <a:rPr lang="en-US" i="1" dirty="0">
                <a:solidFill>
                  <a:srgbClr val="000000"/>
                </a:solidFill>
                <a:latin typeface="Times New Roman" pitchFamily="18" charset="0"/>
              </a:rPr>
              <a:t>unary predicate function </a:t>
            </a:r>
            <a:r>
              <a:rPr lang="en-US" dirty="0">
                <a:solidFill>
                  <a:srgbClr val="000000"/>
                </a:solidFill>
                <a:latin typeface="Lucida Console" pitchFamily="49" charset="0"/>
              </a:rPr>
              <a:t>greater10</a:t>
            </a:r>
            <a:r>
              <a:rPr lang="en-US" dirty="0">
                <a:solidFill>
                  <a:srgbClr val="000000"/>
                </a:solidFill>
                <a:latin typeface="Times New Roman" pitchFamily="18" charset="0"/>
              </a:rPr>
              <a:t> returns </a:t>
            </a:r>
            <a:r>
              <a:rPr lang="en-US" dirty="0">
                <a:solidFill>
                  <a:srgbClr val="000000"/>
                </a:solidFill>
                <a:latin typeface="Lucida Console" pitchFamily="49" charset="0"/>
              </a:rPr>
              <a:t>false</a:t>
            </a:r>
            <a:r>
              <a:rPr lang="en-US" dirty="0">
                <a:solidFill>
                  <a:srgbClr val="000000"/>
                </a:solidFill>
                <a:latin typeface="Times New Roman" pitchFamily="18" charset="0"/>
              </a:rPr>
              <a:t> for </a:t>
            </a:r>
            <a:r>
              <a:rPr lang="en-US" i="1" dirty="0">
                <a:solidFill>
                  <a:srgbClr val="000000"/>
                </a:solidFill>
                <a:latin typeface="Times New Roman" pitchFamily="18" charset="0"/>
              </a:rPr>
              <a:t>all</a:t>
            </a:r>
            <a:r>
              <a:rPr lang="en-US" dirty="0">
                <a:solidFill>
                  <a:srgbClr val="000000"/>
                </a:solidFill>
                <a:latin typeface="Times New Roman" pitchFamily="18" charset="0"/>
              </a:rPr>
              <a:t> of the elements in the range from </a:t>
            </a:r>
            <a:r>
              <a:rPr lang="en-US" dirty="0">
                <a:solidFill>
                  <a:srgbClr val="000000"/>
                </a:solidFill>
                <a:latin typeface="Lucida Console" pitchFamily="49" charset="0"/>
              </a:rPr>
              <a:t>a.cbegin() </a:t>
            </a:r>
            <a:r>
              <a:rPr lang="en-US" dirty="0">
                <a:solidFill>
                  <a:srgbClr val="000000"/>
                </a:solidFill>
                <a:latin typeface="Times New Roman" pitchFamily="18" charset="0"/>
              </a:rPr>
              <a:t>up to, but not including, </a:t>
            </a:r>
            <a:r>
              <a:rPr lang="en-US" dirty="0">
                <a:solidFill>
                  <a:srgbClr val="000000"/>
                </a:solidFill>
                <a:latin typeface="Lucida Console" pitchFamily="49" charset="0"/>
              </a:rPr>
              <a:t>a.cend()</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Algorithm </a:t>
            </a:r>
            <a:r>
              <a:rPr lang="en-US" dirty="0">
                <a:solidFill>
                  <a:srgbClr val="000000"/>
                </a:solidFill>
                <a:latin typeface="Lucida Console" pitchFamily="49" charset="0"/>
              </a:rPr>
              <a:t>none_of</a:t>
            </a:r>
            <a:r>
              <a:rPr lang="en-US" dirty="0">
                <a:solidFill>
                  <a:srgbClr val="000000"/>
                </a:solidFill>
                <a:latin typeface="Times New Roman" pitchFamily="18" charset="0"/>
              </a:rPr>
              <a:t> requires its two iterator arguments to be at least </a:t>
            </a:r>
            <a:r>
              <a:rPr lang="en-US" i="1" dirty="0">
                <a:solidFill>
                  <a:srgbClr val="000000"/>
                </a:solidFill>
                <a:latin typeface="Times New Roman" pitchFamily="18" charset="0"/>
              </a:rPr>
              <a:t>input iterators</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p:txBody>
      </p:sp>
      <p:sp>
        <p:nvSpPr>
          <p:cNvPr id="10138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16.3.6 </a:t>
            </a:r>
            <a:r>
              <a:rPr lang="en-US" dirty="0" smtClean="0">
                <a:solidFill>
                  <a:srgbClr val="33B38C"/>
                </a:solidFill>
                <a:latin typeface="Goudy Sans Medium"/>
              </a:rPr>
              <a:t>Basic Searching and Sorting Algorithms (Cont.)</a:t>
            </a:r>
          </a:p>
        </p:txBody>
      </p:sp>
      <p:sp>
        <p:nvSpPr>
          <p:cNvPr id="73731" name="Text Placeholder 2"/>
          <p:cNvSpPr>
            <a:spLocks noGrp="1"/>
          </p:cNvSpPr>
          <p:nvPr>
            <p:ph type="body" idx="1"/>
          </p:nvPr>
        </p:nvSpPr>
        <p:spPr/>
        <p:txBody>
          <a:bodyPr>
            <a:normAutofit lnSpcReduction="10000"/>
          </a:bodyPr>
          <a:lstStyle/>
          <a:p>
            <a:pPr marL="109728" indent="0" fontAlgn="auto">
              <a:spcAft>
                <a:spcPts val="0"/>
              </a:spcAft>
              <a:buFont typeface="Wingdings 3"/>
              <a:buNone/>
              <a:defRPr/>
            </a:pPr>
            <a:r>
              <a:rPr lang="en-US" b="1" i="1" dirty="0">
                <a:solidFill>
                  <a:srgbClr val="000000"/>
                </a:solidFill>
                <a:latin typeface="Times New Roman" pitchFamily="18" charset="0"/>
              </a:rPr>
              <a:t>C++11: </a:t>
            </a:r>
            <a:r>
              <a:rPr lang="en-US" b="1" i="1" dirty="0" smtClean="0">
                <a:solidFill>
                  <a:srgbClr val="000000"/>
                </a:solidFill>
                <a:latin typeface="Lucida Console" pitchFamily="49" charset="0"/>
              </a:rPr>
              <a:t>find_if_not</a:t>
            </a:r>
            <a:r>
              <a:rPr lang="en-US" b="1" i="1" dirty="0" smtClean="0">
                <a:solidFill>
                  <a:srgbClr val="000000"/>
                </a:solidFill>
                <a:latin typeface="Times New Roman" pitchFamily="18" charset="0"/>
              </a:rPr>
              <a:t> </a:t>
            </a:r>
            <a:r>
              <a:rPr lang="en-US" b="1" i="1" dirty="0">
                <a:solidFill>
                  <a:srgbClr val="000000"/>
                </a:solidFill>
                <a:latin typeface="Times New Roman" pitchFamily="18" charset="0"/>
              </a:rPr>
              <a:t>Algorithm</a:t>
            </a:r>
          </a:p>
          <a:p>
            <a:pPr marL="365760" indent="-256032" fontAlgn="auto">
              <a:spcAft>
                <a:spcPts val="0"/>
              </a:spcAft>
              <a:buFont typeface="Wingdings 3"/>
              <a:buChar char=""/>
              <a:defRPr/>
            </a:pPr>
            <a:r>
              <a:rPr lang="en-US" dirty="0">
                <a:solidFill>
                  <a:srgbClr val="000000"/>
                </a:solidFill>
                <a:latin typeface="Times New Roman" pitchFamily="18" charset="0"/>
              </a:rPr>
              <a:t>Line 81 uses the </a:t>
            </a:r>
            <a:r>
              <a:rPr lang="en-US" dirty="0">
                <a:solidFill>
                  <a:srgbClr val="000000"/>
                </a:solidFill>
                <a:latin typeface="Lucida Console" pitchFamily="49" charset="0"/>
              </a:rPr>
              <a:t>find_if_not</a:t>
            </a:r>
            <a:r>
              <a:rPr lang="en-US" dirty="0">
                <a:solidFill>
                  <a:srgbClr val="000000"/>
                </a:solidFill>
                <a:latin typeface="Times New Roman" pitchFamily="18" charset="0"/>
              </a:rPr>
              <a:t> algorithm to locate the first value in the range from </a:t>
            </a:r>
            <a:r>
              <a:rPr lang="en-US" dirty="0">
                <a:solidFill>
                  <a:srgbClr val="000000"/>
                </a:solidFill>
                <a:latin typeface="Lucida Console" pitchFamily="49" charset="0"/>
              </a:rPr>
              <a:t>a.cbegin()</a:t>
            </a:r>
            <a:r>
              <a:rPr lang="en-US" dirty="0">
                <a:solidFill>
                  <a:srgbClr val="000000"/>
                </a:solidFill>
                <a:latin typeface="Times New Roman" pitchFamily="18" charset="0"/>
              </a:rPr>
              <a:t> up to, but </a:t>
            </a:r>
            <a:r>
              <a:rPr lang="en-US" i="1" dirty="0">
                <a:solidFill>
                  <a:srgbClr val="000000"/>
                </a:solidFill>
                <a:latin typeface="Times New Roman" pitchFamily="18" charset="0"/>
              </a:rPr>
              <a:t>not</a:t>
            </a:r>
            <a:r>
              <a:rPr lang="en-US" dirty="0">
                <a:solidFill>
                  <a:srgbClr val="000000"/>
                </a:solidFill>
                <a:latin typeface="Times New Roman" pitchFamily="18" charset="0"/>
              </a:rPr>
              <a:t> including, </a:t>
            </a:r>
            <a:r>
              <a:rPr lang="en-US" dirty="0">
                <a:solidFill>
                  <a:srgbClr val="000000"/>
                </a:solidFill>
                <a:latin typeface="Lucida Console" pitchFamily="49" charset="0"/>
              </a:rPr>
              <a:t>a.cend() </a:t>
            </a:r>
            <a:r>
              <a:rPr lang="en-US" dirty="0">
                <a:solidFill>
                  <a:srgbClr val="000000"/>
                </a:solidFill>
                <a:latin typeface="Times New Roman" pitchFamily="18" charset="0"/>
              </a:rPr>
              <a:t>for which the </a:t>
            </a:r>
            <a:r>
              <a:rPr lang="en-US" i="1" dirty="0">
                <a:solidFill>
                  <a:srgbClr val="000000"/>
                </a:solidFill>
                <a:latin typeface="Times New Roman" pitchFamily="18" charset="0"/>
              </a:rPr>
              <a:t>unary predicate function</a:t>
            </a:r>
            <a:r>
              <a:rPr lang="en-US" dirty="0">
                <a:solidFill>
                  <a:srgbClr val="000000"/>
                </a:solidFill>
                <a:latin typeface="Times New Roman" pitchFamily="18" charset="0"/>
              </a:rPr>
              <a:t> </a:t>
            </a:r>
            <a:r>
              <a:rPr lang="en-US" dirty="0">
                <a:solidFill>
                  <a:srgbClr val="000000"/>
                </a:solidFill>
                <a:latin typeface="Lucida Console" pitchFamily="49" charset="0"/>
              </a:rPr>
              <a:t>greater10</a:t>
            </a:r>
            <a:r>
              <a:rPr lang="en-US" dirty="0">
                <a:solidFill>
                  <a:srgbClr val="000000"/>
                </a:solidFill>
                <a:latin typeface="Times New Roman" pitchFamily="18" charset="0"/>
              </a:rPr>
              <a:t> returns </a:t>
            </a:r>
            <a:r>
              <a:rPr lang="en-US" dirty="0">
                <a:solidFill>
                  <a:srgbClr val="000000"/>
                </a:solidFill>
                <a:latin typeface="Lucida Console" pitchFamily="49" charset="0"/>
              </a:rPr>
              <a:t>false</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Algorithm </a:t>
            </a:r>
            <a:r>
              <a:rPr lang="en-US" dirty="0">
                <a:solidFill>
                  <a:srgbClr val="000000"/>
                </a:solidFill>
                <a:latin typeface="Lucida Console" pitchFamily="49" charset="0"/>
              </a:rPr>
              <a:t>find_if</a:t>
            </a:r>
            <a:r>
              <a:rPr lang="en-US" dirty="0">
                <a:solidFill>
                  <a:srgbClr val="000000"/>
                </a:solidFill>
                <a:latin typeface="Times New Roman" pitchFamily="18" charset="0"/>
              </a:rPr>
              <a:t> requires its two iterator arguments to be at least </a:t>
            </a:r>
            <a:r>
              <a:rPr lang="en-US" i="1" dirty="0">
                <a:solidFill>
                  <a:srgbClr val="000000"/>
                </a:solidFill>
                <a:latin typeface="Times New Roman" pitchFamily="18" charset="0"/>
              </a:rPr>
              <a:t>input iterators</a:t>
            </a:r>
            <a:r>
              <a:rPr lang="en-US" dirty="0">
                <a:solidFill>
                  <a:srgbClr val="000000"/>
                </a:solidFill>
                <a:latin typeface="Times New Roman" pitchFamily="18" charset="0"/>
              </a:rPr>
              <a:t>.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The </a:t>
            </a:r>
            <a:r>
              <a:rPr lang="en-US" dirty="0">
                <a:solidFill>
                  <a:srgbClr val="000000"/>
                </a:solidFill>
                <a:latin typeface="Times New Roman" pitchFamily="18" charset="0"/>
              </a:rPr>
              <a:t>algorithm returns an </a:t>
            </a:r>
            <a:r>
              <a:rPr lang="en-US" i="1" dirty="0">
                <a:solidFill>
                  <a:srgbClr val="000000"/>
                </a:solidFill>
                <a:latin typeface="Times New Roman" pitchFamily="18" charset="0"/>
              </a:rPr>
              <a:t>input iterator </a:t>
            </a:r>
            <a:r>
              <a:rPr lang="en-US" dirty="0">
                <a:solidFill>
                  <a:srgbClr val="000000"/>
                </a:solidFill>
                <a:latin typeface="Times New Roman" pitchFamily="18" charset="0"/>
              </a:rPr>
              <a:t>that either is positioned at the first element containing a value for which the predicate function returns </a:t>
            </a:r>
            <a:r>
              <a:rPr lang="en-US" dirty="0">
                <a:solidFill>
                  <a:srgbClr val="000000"/>
                </a:solidFill>
                <a:latin typeface="Lucida Console" pitchFamily="49" charset="0"/>
              </a:rPr>
              <a:t>false</a:t>
            </a:r>
            <a:r>
              <a:rPr lang="en-US" dirty="0">
                <a:solidFill>
                  <a:srgbClr val="000000"/>
                </a:solidFill>
                <a:latin typeface="Times New Roman" pitchFamily="18" charset="0"/>
              </a:rPr>
              <a:t> or indicates the end of the sequence. </a:t>
            </a:r>
            <a:endParaRPr lang="en-US" dirty="0" smtClean="0">
              <a:solidFill>
                <a:srgbClr val="000000"/>
              </a:solidFill>
              <a:latin typeface="Times New Roman" pitchFamily="18" charset="0"/>
            </a:endParaRPr>
          </a:p>
        </p:txBody>
      </p:sp>
      <p:sp>
        <p:nvSpPr>
          <p:cNvPr id="10240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16.3.7 </a:t>
            </a:r>
            <a:r>
              <a:rPr lang="en-US" dirty="0" smtClean="0">
                <a:solidFill>
                  <a:srgbClr val="33B38C"/>
                </a:solidFill>
                <a:latin typeface="Lucida Console"/>
              </a:rPr>
              <a:t>swap</a:t>
            </a:r>
            <a:r>
              <a:rPr lang="en-US" dirty="0" smtClean="0">
                <a:solidFill>
                  <a:srgbClr val="33B38C"/>
                </a:solidFill>
                <a:latin typeface="Goudy Sans Medium"/>
              </a:rPr>
              <a:t>, </a:t>
            </a:r>
            <a:r>
              <a:rPr lang="en-US" dirty="0" smtClean="0">
                <a:solidFill>
                  <a:srgbClr val="33B38C"/>
                </a:solidFill>
                <a:latin typeface="Lucida Console"/>
              </a:rPr>
              <a:t>iter_swap</a:t>
            </a:r>
            <a:r>
              <a:rPr lang="en-US" dirty="0" smtClean="0">
                <a:solidFill>
                  <a:srgbClr val="33B38C"/>
                </a:solidFill>
                <a:latin typeface="Goudy Sans Medium"/>
              </a:rPr>
              <a:t> and </a:t>
            </a:r>
            <a:r>
              <a:rPr lang="en-US" dirty="0" smtClean="0">
                <a:solidFill>
                  <a:srgbClr val="33B38C"/>
                </a:solidFill>
                <a:latin typeface="Lucida Console"/>
              </a:rPr>
              <a:t>swap_ranges</a:t>
            </a:r>
          </a:p>
        </p:txBody>
      </p:sp>
      <p:sp>
        <p:nvSpPr>
          <p:cNvPr id="74755" name="Text Placeholder 2"/>
          <p:cNvSpPr>
            <a:spLocks noGrp="1"/>
          </p:cNvSpPr>
          <p:nvPr>
            <p:ph type="body" idx="1"/>
          </p:nvPr>
        </p:nvSpPr>
        <p:spPr/>
        <p:txBody>
          <a:bodyPr>
            <a:normAutofit/>
          </a:bodyPr>
          <a:lstStyle/>
          <a:p>
            <a:pPr marL="365760" indent="-256032" fontAlgn="auto">
              <a:spcAft>
                <a:spcPts val="0"/>
              </a:spcAft>
              <a:buFont typeface="Wingdings 3"/>
              <a:buChar char=""/>
              <a:defRPr/>
            </a:pPr>
            <a:r>
              <a:rPr lang="en-US" dirty="0" smtClean="0">
                <a:solidFill>
                  <a:srgbClr val="000000"/>
                </a:solidFill>
                <a:latin typeface="Times New Roman" pitchFamily="18" charset="0"/>
              </a:rPr>
              <a:t>Figure 16.7 demonstrates algorithms </a:t>
            </a:r>
            <a:r>
              <a:rPr lang="en-US" dirty="0" smtClean="0">
                <a:solidFill>
                  <a:srgbClr val="000000"/>
                </a:solidFill>
                <a:latin typeface="Lucida Console" pitchFamily="49" charset="0"/>
              </a:rPr>
              <a:t>swap</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iter_swap</a:t>
            </a:r>
            <a:r>
              <a:rPr lang="en-US" dirty="0" smtClean="0">
                <a:solidFill>
                  <a:srgbClr val="000000"/>
                </a:solidFill>
                <a:latin typeface="Times New Roman" pitchFamily="18" charset="0"/>
              </a:rPr>
              <a:t> and </a:t>
            </a:r>
            <a:r>
              <a:rPr lang="en-US" dirty="0" smtClean="0">
                <a:solidFill>
                  <a:srgbClr val="000000"/>
                </a:solidFill>
                <a:latin typeface="Lucida Console" pitchFamily="49" charset="0"/>
              </a:rPr>
              <a:t>swap_ranges</a:t>
            </a:r>
            <a:r>
              <a:rPr lang="en-US" dirty="0" smtClean="0">
                <a:solidFill>
                  <a:srgbClr val="000000"/>
                </a:solidFill>
                <a:latin typeface="Times New Roman" pitchFamily="18" charset="0"/>
              </a:rPr>
              <a:t> for </a:t>
            </a:r>
            <a:r>
              <a:rPr lang="en-US" i="1" dirty="0" smtClean="0">
                <a:solidFill>
                  <a:srgbClr val="000000"/>
                </a:solidFill>
                <a:latin typeface="Times New Roman" pitchFamily="18" charset="0"/>
              </a:rPr>
              <a:t>swapping</a:t>
            </a:r>
            <a:r>
              <a:rPr lang="en-US" dirty="0" smtClean="0">
                <a:solidFill>
                  <a:srgbClr val="000000"/>
                </a:solidFill>
                <a:latin typeface="Times New Roman" pitchFamily="18" charset="0"/>
              </a:rPr>
              <a:t> elements.</a:t>
            </a:r>
          </a:p>
          <a:p>
            <a:pPr marL="109728" indent="0" fontAlgn="auto">
              <a:spcAft>
                <a:spcPts val="0"/>
              </a:spcAft>
              <a:buFont typeface="Wingdings 3"/>
              <a:buNone/>
              <a:defRPr/>
            </a:pPr>
            <a:r>
              <a:rPr lang="en-US" b="1" i="1" dirty="0" smtClean="0">
                <a:solidFill>
                  <a:srgbClr val="000000"/>
                </a:solidFill>
                <a:latin typeface="Lucida Console" pitchFamily="49" charset="0"/>
              </a:rPr>
              <a:t>swap</a:t>
            </a:r>
            <a:r>
              <a:rPr lang="en-US" b="1" i="1" dirty="0" smtClean="0">
                <a:solidFill>
                  <a:srgbClr val="000000"/>
                </a:solidFill>
                <a:latin typeface="Times New Roman" pitchFamily="18" charset="0"/>
              </a:rPr>
              <a:t> Algorithm</a:t>
            </a:r>
          </a:p>
          <a:p>
            <a:pPr marL="365760" indent="-256032" fontAlgn="auto">
              <a:spcAft>
                <a:spcPts val="0"/>
              </a:spcAft>
              <a:buFont typeface="Wingdings 3"/>
              <a:buChar char=""/>
              <a:defRPr/>
            </a:pPr>
            <a:r>
              <a:rPr lang="en-US" dirty="0" smtClean="0">
                <a:solidFill>
                  <a:srgbClr val="000000"/>
                </a:solidFill>
                <a:latin typeface="Times New Roman" pitchFamily="18" charset="0"/>
              </a:rPr>
              <a:t>Line 18 uses the </a:t>
            </a:r>
            <a:r>
              <a:rPr lang="en-US" dirty="0" smtClean="0">
                <a:solidFill>
                  <a:srgbClr val="0000FF"/>
                </a:solidFill>
                <a:latin typeface="LucidaSansTypewriter" pitchFamily="49" charset="0"/>
              </a:rPr>
              <a:t>swap</a:t>
            </a:r>
            <a:r>
              <a:rPr lang="en-US" dirty="0" smtClean="0">
                <a:solidFill>
                  <a:srgbClr val="000000"/>
                </a:solidFill>
                <a:latin typeface="Times New Roman" pitchFamily="18" charset="0"/>
              </a:rPr>
              <a:t> algorithm to exchange two values.</a:t>
            </a:r>
          </a:p>
          <a:p>
            <a:pPr marL="365760" indent="-256032" fontAlgn="auto">
              <a:spcAft>
                <a:spcPts val="0"/>
              </a:spcAft>
              <a:buFont typeface="Wingdings 3"/>
              <a:buChar char=""/>
              <a:defRPr/>
            </a:pPr>
            <a:r>
              <a:rPr lang="en-US" dirty="0" smtClean="0">
                <a:solidFill>
                  <a:srgbClr val="000000"/>
                </a:solidFill>
                <a:latin typeface="Times New Roman" pitchFamily="18" charset="0"/>
              </a:rPr>
              <a:t>In this example, the first and second elements of array </a:t>
            </a:r>
            <a:r>
              <a:rPr lang="en-US" dirty="0" smtClean="0">
                <a:solidFill>
                  <a:srgbClr val="000000"/>
                </a:solidFill>
                <a:latin typeface="Lucida Console" pitchFamily="49" charset="0"/>
              </a:rPr>
              <a:t>a</a:t>
            </a:r>
            <a:r>
              <a:rPr lang="en-US" dirty="0" smtClean="0">
                <a:solidFill>
                  <a:srgbClr val="000000"/>
                </a:solidFill>
                <a:latin typeface="Times New Roman" pitchFamily="18" charset="0"/>
              </a:rPr>
              <a:t> are exchanged.</a:t>
            </a:r>
          </a:p>
          <a:p>
            <a:pPr marL="365760" indent="-256032" fontAlgn="auto">
              <a:spcAft>
                <a:spcPts val="0"/>
              </a:spcAft>
              <a:buFont typeface="Wingdings 3"/>
              <a:buChar char=""/>
              <a:defRPr/>
            </a:pPr>
            <a:r>
              <a:rPr lang="en-US" dirty="0" smtClean="0">
                <a:solidFill>
                  <a:srgbClr val="000000"/>
                </a:solidFill>
                <a:latin typeface="Times New Roman" pitchFamily="18" charset="0"/>
              </a:rPr>
              <a:t>The function takes as arguments references to the two values being exchanged.</a:t>
            </a:r>
          </a:p>
        </p:txBody>
      </p:sp>
      <p:sp>
        <p:nvSpPr>
          <p:cNvPr id="10342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pphtp9_16_STL_PT2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pphtp9_16_STL_PT2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cpphtp9_16_STL_PT2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16.3.7 </a:t>
            </a:r>
            <a:r>
              <a:rPr lang="en-US" dirty="0" smtClean="0">
                <a:solidFill>
                  <a:srgbClr val="33B38C"/>
                </a:solidFill>
                <a:latin typeface="Lucida Console"/>
              </a:rPr>
              <a:t>swap</a:t>
            </a:r>
            <a:r>
              <a:rPr lang="en-US" dirty="0" smtClean="0">
                <a:solidFill>
                  <a:srgbClr val="33B38C"/>
                </a:solidFill>
                <a:latin typeface="Goudy Sans Medium"/>
              </a:rPr>
              <a:t>, </a:t>
            </a:r>
            <a:r>
              <a:rPr lang="en-US" dirty="0" smtClean="0">
                <a:solidFill>
                  <a:srgbClr val="33B38C"/>
                </a:solidFill>
                <a:latin typeface="Lucida Console"/>
              </a:rPr>
              <a:t>iter_swap</a:t>
            </a:r>
            <a:r>
              <a:rPr lang="en-US" dirty="0" smtClean="0">
                <a:solidFill>
                  <a:srgbClr val="33B38C"/>
                </a:solidFill>
                <a:latin typeface="Goudy Sans Medium"/>
              </a:rPr>
              <a:t> and </a:t>
            </a:r>
            <a:r>
              <a:rPr lang="en-US" dirty="0" smtClean="0">
                <a:solidFill>
                  <a:srgbClr val="33B38C"/>
                </a:solidFill>
                <a:latin typeface="Lucida Console"/>
              </a:rPr>
              <a:t>swap_ranges</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78851" name="Text Placeholder 2"/>
          <p:cNvSpPr>
            <a:spLocks noGrp="1"/>
          </p:cNvSpPr>
          <p:nvPr>
            <p:ph type="body" idx="1"/>
          </p:nvPr>
        </p:nvSpPr>
        <p:spPr/>
        <p:txBody>
          <a:bodyPr>
            <a:normAutofit lnSpcReduction="10000"/>
          </a:bodyPr>
          <a:lstStyle/>
          <a:p>
            <a:pPr marL="109728" indent="0" fontAlgn="auto">
              <a:spcAft>
                <a:spcPts val="0"/>
              </a:spcAft>
              <a:buFont typeface="Wingdings 3"/>
              <a:buNone/>
              <a:defRPr/>
            </a:pPr>
            <a:r>
              <a:rPr lang="en-US" b="1" i="1" dirty="0">
                <a:solidFill>
                  <a:srgbClr val="000000"/>
                </a:solidFill>
                <a:latin typeface="Lucida Console" pitchFamily="49" charset="0"/>
              </a:rPr>
              <a:t>iter_swap</a:t>
            </a:r>
            <a:r>
              <a:rPr lang="en-US" b="1" i="1" dirty="0">
                <a:solidFill>
                  <a:srgbClr val="000000"/>
                </a:solidFill>
                <a:latin typeface="Times New Roman" pitchFamily="18" charset="0"/>
              </a:rPr>
              <a:t> Algorithm</a:t>
            </a:r>
          </a:p>
          <a:p>
            <a:pPr marL="365760" indent="-256032" fontAlgn="auto">
              <a:spcAft>
                <a:spcPts val="0"/>
              </a:spcAft>
              <a:buFont typeface="Wingdings 3"/>
              <a:buChar char=""/>
              <a:defRPr/>
            </a:pPr>
            <a:r>
              <a:rPr lang="en-US" dirty="0" smtClean="0">
                <a:solidFill>
                  <a:srgbClr val="000000"/>
                </a:solidFill>
                <a:latin typeface="Times New Roman" pitchFamily="18" charset="0"/>
              </a:rPr>
              <a:t>Line 24 uses </a:t>
            </a:r>
            <a:r>
              <a:rPr lang="en-US" dirty="0" smtClean="0">
                <a:solidFill>
                  <a:srgbClr val="0000FF"/>
                </a:solidFill>
                <a:latin typeface="LucidaSansTypewriter" pitchFamily="49" charset="0"/>
              </a:rPr>
              <a:t>iter_swap</a:t>
            </a:r>
            <a:r>
              <a:rPr lang="en-US" dirty="0" smtClean="0">
                <a:solidFill>
                  <a:srgbClr val="000000"/>
                </a:solidFill>
                <a:latin typeface="Times New Roman" pitchFamily="18" charset="0"/>
              </a:rPr>
              <a:t> to exchange the two elements.</a:t>
            </a:r>
          </a:p>
          <a:p>
            <a:pPr marL="365760" indent="-256032" fontAlgn="auto">
              <a:spcAft>
                <a:spcPts val="0"/>
              </a:spcAft>
              <a:buFont typeface="Wingdings 3"/>
              <a:buChar char=""/>
              <a:defRPr/>
            </a:pPr>
            <a:r>
              <a:rPr lang="en-US" dirty="0" smtClean="0">
                <a:solidFill>
                  <a:srgbClr val="000000"/>
                </a:solidFill>
                <a:latin typeface="Times New Roman" pitchFamily="18" charset="0"/>
              </a:rPr>
              <a:t>The function takes two forward iterator arguments (in this case, iterators to elements of an array) and exchanges the values in the elements to which the iterators refer.</a:t>
            </a:r>
          </a:p>
          <a:p>
            <a:pPr marL="365760" indent="-256032" fontAlgn="auto">
              <a:spcAft>
                <a:spcPts val="0"/>
              </a:spcAft>
              <a:buFont typeface="Wingdings 3"/>
              <a:buChar char=""/>
              <a:defRPr/>
            </a:pPr>
            <a:r>
              <a:rPr lang="en-US" dirty="0" smtClean="0">
                <a:solidFill>
                  <a:srgbClr val="000000"/>
                </a:solidFill>
                <a:latin typeface="Times New Roman" pitchFamily="18" charset="0"/>
              </a:rPr>
              <a:t>Line 30 uses </a:t>
            </a:r>
            <a:r>
              <a:rPr lang="en-US" dirty="0" smtClean="0">
                <a:solidFill>
                  <a:srgbClr val="0000FF"/>
                </a:solidFill>
                <a:latin typeface="LucidaSansTypewriter" pitchFamily="49" charset="0"/>
              </a:rPr>
              <a:t>swap_ranges</a:t>
            </a:r>
            <a:r>
              <a:rPr lang="en-US" dirty="0" smtClean="0">
                <a:solidFill>
                  <a:srgbClr val="000000"/>
                </a:solidFill>
                <a:latin typeface="Times New Roman" pitchFamily="18" charset="0"/>
              </a:rPr>
              <a:t> to exchange the elements from </a:t>
            </a:r>
            <a:r>
              <a:rPr lang="en-US" dirty="0" smtClean="0">
                <a:solidFill>
                  <a:srgbClr val="000000"/>
                </a:solidFill>
                <a:latin typeface="Lucida Console" pitchFamily="49" charset="0"/>
              </a:rPr>
              <a:t>a.begin()</a:t>
            </a:r>
            <a:r>
              <a:rPr lang="en-US" dirty="0" smtClean="0">
                <a:solidFill>
                  <a:srgbClr val="000000"/>
                </a:solidFill>
                <a:latin typeface="Times New Roman" pitchFamily="18" charset="0"/>
              </a:rPr>
              <a:t> up to, but </a:t>
            </a:r>
            <a:r>
              <a:rPr lang="en-US" i="1" dirty="0" smtClean="0">
                <a:solidFill>
                  <a:srgbClr val="000000"/>
                </a:solidFill>
                <a:latin typeface="Times New Roman" pitchFamily="18" charset="0"/>
              </a:rPr>
              <a:t>not</a:t>
            </a:r>
            <a:r>
              <a:rPr lang="en-US" dirty="0" smtClean="0">
                <a:solidFill>
                  <a:srgbClr val="000000"/>
                </a:solidFill>
                <a:latin typeface="Times New Roman" pitchFamily="18" charset="0"/>
              </a:rPr>
              <a:t> including, </a:t>
            </a:r>
            <a:r>
              <a:rPr lang="en-US" dirty="0" smtClean="0">
                <a:solidFill>
                  <a:srgbClr val="000000"/>
                </a:solidFill>
                <a:latin typeface="Lucida Console" pitchFamily="49" charset="0"/>
              </a:rPr>
              <a:t>a.begin()</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5</a:t>
            </a:r>
            <a:r>
              <a:rPr lang="en-US" dirty="0" smtClean="0">
                <a:solidFill>
                  <a:srgbClr val="000000"/>
                </a:solidFill>
                <a:latin typeface="Times New Roman" pitchFamily="18" charset="0"/>
              </a:rPr>
              <a:t> with the elements beginning at position </a:t>
            </a:r>
            <a:r>
              <a:rPr lang="en-US" dirty="0" smtClean="0">
                <a:solidFill>
                  <a:srgbClr val="000000"/>
                </a:solidFill>
                <a:latin typeface="Lucida Console" pitchFamily="49" charset="0"/>
              </a:rPr>
              <a:t>a.begin()</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a:t>
            </a:r>
            <a:r>
              <a:rPr lang="en-US" dirty="0" smtClean="0">
                <a:solidFill>
                  <a:srgbClr val="000000"/>
                </a:solidFill>
                <a:latin typeface="Times New Roman" pitchFamily="18" charset="0"/>
              </a:rPr>
              <a:t> </a:t>
            </a:r>
            <a:r>
              <a:rPr lang="en-US" dirty="0" smtClean="0">
                <a:solidFill>
                  <a:srgbClr val="000000"/>
                </a:solidFill>
                <a:latin typeface="Lucida Console" pitchFamily="49" charset="0"/>
              </a:rPr>
              <a:t>5</a:t>
            </a:r>
            <a:r>
              <a:rPr lang="en-US" dirty="0" smtClean="0">
                <a:solidFill>
                  <a:srgbClr val="000000"/>
                </a:solidFill>
                <a:latin typeface="Times New Roman" pitchFamily="18" charset="0"/>
              </a:rPr>
              <a:t>.</a:t>
            </a:r>
          </a:p>
        </p:txBody>
      </p:sp>
      <p:sp>
        <p:nvSpPr>
          <p:cNvPr id="1075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16.3.7 </a:t>
            </a:r>
            <a:r>
              <a:rPr lang="en-US" dirty="0" smtClean="0">
                <a:solidFill>
                  <a:srgbClr val="33B38C"/>
                </a:solidFill>
                <a:latin typeface="Lucida Console"/>
              </a:rPr>
              <a:t>swap</a:t>
            </a:r>
            <a:r>
              <a:rPr lang="en-US" dirty="0" smtClean="0">
                <a:solidFill>
                  <a:srgbClr val="33B38C"/>
                </a:solidFill>
                <a:latin typeface="Goudy Sans Medium"/>
              </a:rPr>
              <a:t>, </a:t>
            </a:r>
            <a:r>
              <a:rPr lang="en-US" dirty="0" smtClean="0">
                <a:solidFill>
                  <a:srgbClr val="33B38C"/>
                </a:solidFill>
                <a:latin typeface="Lucida Console"/>
              </a:rPr>
              <a:t>iter_swap</a:t>
            </a:r>
            <a:r>
              <a:rPr lang="en-US" dirty="0" smtClean="0">
                <a:solidFill>
                  <a:srgbClr val="33B38C"/>
                </a:solidFill>
                <a:latin typeface="Goudy Sans Medium"/>
              </a:rPr>
              <a:t> and </a:t>
            </a:r>
            <a:r>
              <a:rPr lang="en-US" dirty="0" smtClean="0">
                <a:solidFill>
                  <a:srgbClr val="33B38C"/>
                </a:solidFill>
                <a:latin typeface="Lucida Console"/>
              </a:rPr>
              <a:t>swap_ranges</a:t>
            </a:r>
            <a:r>
              <a:rPr lang="en-US" dirty="0" smtClean="0">
                <a:solidFill>
                  <a:srgbClr val="33B38C"/>
                </a:solidFill>
                <a:latin typeface="Goudy Sans Medium"/>
              </a:rPr>
              <a:t> (Cont.)</a:t>
            </a:r>
            <a:endParaRPr lang="en-US" dirty="0" smtClean="0">
              <a:solidFill>
                <a:srgbClr val="33B38C"/>
              </a:solidFill>
              <a:latin typeface="Lucida Console"/>
            </a:endParaRPr>
          </a:p>
        </p:txBody>
      </p:sp>
      <p:sp>
        <p:nvSpPr>
          <p:cNvPr id="79875" name="Text Placeholder 2"/>
          <p:cNvSpPr>
            <a:spLocks noGrp="1"/>
          </p:cNvSpPr>
          <p:nvPr>
            <p:ph type="body" idx="1"/>
          </p:nvPr>
        </p:nvSpPr>
        <p:spPr/>
        <p:txBody>
          <a:bodyPr>
            <a:normAutofit lnSpcReduction="10000"/>
          </a:bodyPr>
          <a:lstStyle/>
          <a:p>
            <a:pPr marL="365760" indent="-256032" fontAlgn="auto">
              <a:spcAft>
                <a:spcPts val="0"/>
              </a:spcAft>
              <a:buFont typeface="Wingdings 3"/>
              <a:buChar char=""/>
              <a:defRPr/>
            </a:pPr>
            <a:r>
              <a:rPr lang="en-US" dirty="0" smtClean="0">
                <a:solidFill>
                  <a:srgbClr val="000000"/>
                </a:solidFill>
                <a:latin typeface="Times New Roman" pitchFamily="18" charset="0"/>
              </a:rPr>
              <a:t>The function requires three </a:t>
            </a:r>
            <a:r>
              <a:rPr lang="en-US" i="1" dirty="0" smtClean="0">
                <a:solidFill>
                  <a:srgbClr val="000000"/>
                </a:solidFill>
                <a:latin typeface="Times New Roman" pitchFamily="18" charset="0"/>
              </a:rPr>
              <a:t>forward iterator </a:t>
            </a:r>
            <a:r>
              <a:rPr lang="en-US" dirty="0" smtClean="0">
                <a:solidFill>
                  <a:srgbClr val="000000"/>
                </a:solidFill>
                <a:latin typeface="Times New Roman" pitchFamily="18" charset="0"/>
              </a:rPr>
              <a:t>arguments.</a:t>
            </a:r>
          </a:p>
          <a:p>
            <a:pPr marL="365760" indent="-256032" fontAlgn="auto">
              <a:spcAft>
                <a:spcPts val="0"/>
              </a:spcAft>
              <a:buFont typeface="Wingdings 3"/>
              <a:buChar char=""/>
              <a:defRPr/>
            </a:pPr>
            <a:r>
              <a:rPr lang="en-US" dirty="0" smtClean="0">
                <a:solidFill>
                  <a:srgbClr val="000000"/>
                </a:solidFill>
                <a:latin typeface="Times New Roman" pitchFamily="18" charset="0"/>
              </a:rPr>
              <a:t>The first two arguments specify the range of elements in the first sequence that will be exchanged with the elements in the second sequence starting from the iterator in the third argument.</a:t>
            </a:r>
          </a:p>
          <a:p>
            <a:pPr marL="365760" indent="-256032" fontAlgn="auto">
              <a:spcAft>
                <a:spcPts val="0"/>
              </a:spcAft>
              <a:buFont typeface="Wingdings 3"/>
              <a:buChar char=""/>
              <a:defRPr/>
            </a:pPr>
            <a:r>
              <a:rPr lang="en-US" dirty="0" smtClean="0">
                <a:solidFill>
                  <a:srgbClr val="000000"/>
                </a:solidFill>
                <a:latin typeface="Times New Roman" pitchFamily="18" charset="0"/>
              </a:rPr>
              <a:t>In this example, the two sequences of values are in the same array, but the sequences can be from different arrays or containers.</a:t>
            </a:r>
          </a:p>
          <a:p>
            <a:pPr marL="365760" indent="-256032" fontAlgn="auto">
              <a:spcAft>
                <a:spcPts val="0"/>
              </a:spcAft>
              <a:buFont typeface="Wingdings 3"/>
              <a:buChar char=""/>
              <a:defRPr/>
            </a:pPr>
            <a:r>
              <a:rPr lang="en-US" dirty="0">
                <a:solidFill>
                  <a:srgbClr val="000000"/>
                </a:solidFill>
                <a:latin typeface="Times New Roman" pitchFamily="18" charset="0"/>
              </a:rPr>
              <a:t>The sequences must not overlap. </a:t>
            </a:r>
            <a:endParaRPr lang="en-US" dirty="0" smtClean="0">
              <a:solidFill>
                <a:srgbClr val="000000"/>
              </a:solidFill>
              <a:latin typeface="Times New Roman" pitchFamily="18" charset="0"/>
            </a:endParaRPr>
          </a:p>
          <a:p>
            <a:pPr marL="365760" indent="-256032" fontAlgn="auto">
              <a:spcAft>
                <a:spcPts val="0"/>
              </a:spcAft>
              <a:buFont typeface="Wingdings 3"/>
              <a:buChar char=""/>
              <a:defRPr/>
            </a:pPr>
            <a:r>
              <a:rPr lang="en-US" dirty="0" smtClean="0">
                <a:solidFill>
                  <a:srgbClr val="000000"/>
                </a:solidFill>
                <a:latin typeface="Times New Roman" pitchFamily="18" charset="0"/>
              </a:rPr>
              <a:t>The </a:t>
            </a:r>
            <a:r>
              <a:rPr lang="en-US" dirty="0">
                <a:solidFill>
                  <a:srgbClr val="000000"/>
                </a:solidFill>
                <a:latin typeface="Times New Roman" pitchFamily="18" charset="0"/>
              </a:rPr>
              <a:t>destination sequence must be large enough to contain all the elements of the ranges being swapped.</a:t>
            </a:r>
            <a:endParaRPr lang="en-US" dirty="0" smtClean="0">
              <a:solidFill>
                <a:srgbClr val="000000"/>
              </a:solidFill>
              <a:latin typeface="Times New Roman" pitchFamily="18" charset="0"/>
            </a:endParaRPr>
          </a:p>
        </p:txBody>
      </p:sp>
      <p:sp>
        <p:nvSpPr>
          <p:cNvPr id="10854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59D9B3"/>
                </a:solidFill>
                <a:latin typeface="Arial"/>
              </a:rPr>
              <a:t>16.3.8 </a:t>
            </a:r>
            <a:r>
              <a:rPr lang="en-US" dirty="0" smtClean="0">
                <a:solidFill>
                  <a:srgbClr val="33B38C"/>
                </a:solidFill>
                <a:latin typeface="Lucida Console"/>
              </a:rPr>
              <a:t>copy_backward</a:t>
            </a:r>
            <a:r>
              <a:rPr lang="en-US" dirty="0" smtClean="0">
                <a:solidFill>
                  <a:srgbClr val="33B38C"/>
                </a:solidFill>
                <a:latin typeface="Goudy Sans Medium"/>
              </a:rPr>
              <a:t>, </a:t>
            </a:r>
            <a:r>
              <a:rPr lang="en-US" dirty="0" smtClean="0">
                <a:solidFill>
                  <a:srgbClr val="33B38C"/>
                </a:solidFill>
                <a:latin typeface="Lucida Console"/>
              </a:rPr>
              <a:t>merge</a:t>
            </a:r>
            <a:r>
              <a:rPr lang="en-US" dirty="0" smtClean="0">
                <a:solidFill>
                  <a:srgbClr val="33B38C"/>
                </a:solidFill>
                <a:latin typeface="Goudy Sans Medium"/>
              </a:rPr>
              <a:t>, </a:t>
            </a:r>
            <a:r>
              <a:rPr lang="en-US" dirty="0" smtClean="0">
                <a:solidFill>
                  <a:srgbClr val="33B38C"/>
                </a:solidFill>
                <a:latin typeface="Lucida Console"/>
              </a:rPr>
              <a:t>unique</a:t>
            </a:r>
            <a:r>
              <a:rPr lang="en-US" dirty="0" smtClean="0">
                <a:solidFill>
                  <a:srgbClr val="33B38C"/>
                </a:solidFill>
                <a:latin typeface="Goudy Sans Medium"/>
              </a:rPr>
              <a:t> and </a:t>
            </a:r>
            <a:r>
              <a:rPr lang="en-US" dirty="0" smtClean="0">
                <a:solidFill>
                  <a:srgbClr val="33B38C"/>
                </a:solidFill>
                <a:latin typeface="Lucida Console"/>
              </a:rPr>
              <a:t>reverse</a:t>
            </a:r>
          </a:p>
        </p:txBody>
      </p:sp>
      <p:sp>
        <p:nvSpPr>
          <p:cNvPr id="109571" name="Text Placeholder 2"/>
          <p:cNvSpPr>
            <a:spLocks noGrp="1"/>
          </p:cNvSpPr>
          <p:nvPr>
            <p:ph type="body" idx="1"/>
          </p:nvPr>
        </p:nvSpPr>
        <p:spPr/>
        <p:txBody>
          <a:bodyPr/>
          <a:lstStyle/>
          <a:p>
            <a:pPr>
              <a:lnSpc>
                <a:spcPct val="90000"/>
              </a:lnSpc>
            </a:pPr>
            <a:r>
              <a:rPr lang="en-US" altLang="en-US" sz="2500" smtClean="0">
                <a:solidFill>
                  <a:srgbClr val="000000"/>
                </a:solidFill>
                <a:latin typeface="Times New Roman" panose="02020603050405020304" pitchFamily="18" charset="0"/>
              </a:rPr>
              <a:t>Figure 16.8 demonstrates algorithms </a:t>
            </a:r>
            <a:r>
              <a:rPr lang="en-US" altLang="en-US" sz="2500" smtClean="0">
                <a:solidFill>
                  <a:srgbClr val="000000"/>
                </a:solidFill>
                <a:latin typeface="Lucida Console" panose="020B0609040504020204" pitchFamily="49" charset="0"/>
              </a:rPr>
              <a:t>copy_backward</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merge</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unique</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reverse</a:t>
            </a:r>
            <a:r>
              <a:rPr lang="en-US" altLang="en-US" sz="2500" smtClean="0">
                <a:solidFill>
                  <a:srgbClr val="000000"/>
                </a:solidFill>
                <a:latin typeface="Times New Roman" panose="02020603050405020304" pitchFamily="18" charset="0"/>
              </a:rPr>
              <a:t>.</a:t>
            </a:r>
          </a:p>
        </p:txBody>
      </p:sp>
      <p:sp>
        <p:nvSpPr>
          <p:cNvPr id="10957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cpphtp9_16_STL_PT2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©1992-2014 by Pearson Education, Inc. All Rights Reserved.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Wiki Page" ma:contentTypeID="0x01010800C661CDCFE8494F4E9AB730BE44130AE2" ma:contentTypeVersion="1" ma:contentTypeDescription="Create a new wiki page." ma:contentTypeScope="" ma:versionID="ac3f0c655fe2ae58085a4548e8dc0796">
  <xsd:schema xmlns:xsd="http://www.w3.org/2001/XMLSchema" xmlns:xs="http://www.w3.org/2001/XMLSchema" xmlns:p="http://schemas.microsoft.com/office/2006/metadata/properties" xmlns:ns1="http://schemas.microsoft.com/sharepoint/v3" xmlns:ns2="e5222bea-0a0f-4f8c-b9f7-21e1ae72cb64" targetNamespace="http://schemas.microsoft.com/office/2006/metadata/properties" ma:root="true" ma:fieldsID="35dc98d1b06bd8f9f810fb7c0d70b157" ns1:_="" ns2:_="">
    <xsd:import namespace="http://schemas.microsoft.com/sharepoint/v3"/>
    <xsd:import namespace="e5222bea-0a0f-4f8c-b9f7-21e1ae72cb64"/>
    <xsd:element name="properties">
      <xsd:complexType>
        <xsd:sequence>
          <xsd:element name="documentManagement">
            <xsd:complexType>
              <xsd:all>
                <xsd:element ref="ns1:WikiField"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WikiField" ma:index="7" nillable="true" ma:displayName="Wiki Content" ma:internalName="WikiField">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22bea-0a0f-4f8c-b9f7-21e1ae72cb6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WikiEditForm</Display>
  <Edit>WikiEditForm</Edit>
  <New>WikiEditForm</New>
</FormTemplates>
</file>

<file path=customXml/item4.xml><?xml version="1.0" encoding="utf-8"?>
<p:properties xmlns:p="http://schemas.microsoft.com/office/2006/metadata/properties" xmlns:xsi="http://www.w3.org/2001/XMLSchema-instance" xmlns:pc="http://schemas.microsoft.com/office/infopath/2007/PartnerControls">
  <documentManagement>
    <WikiField xmlns="http://schemas.microsoft.com/sharepoint/v3" xsi:nil="true"/>
  </documentManagement>
</p:properties>
</file>

<file path=customXml/itemProps1.xml><?xml version="1.0" encoding="utf-8"?>
<ds:datastoreItem xmlns:ds="http://schemas.openxmlformats.org/officeDocument/2006/customXml" ds:itemID="{87CBC782-7FCE-4D5A-9F40-1FD7A337F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222bea-0a0f-4f8c-b9f7-21e1ae72cb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5AECA6-9CD9-42DF-8CCB-798B741450F0}">
  <ds:schemaRefs>
    <ds:schemaRef ds:uri="http://schemas.microsoft.com/sharepoint/events"/>
  </ds:schemaRefs>
</ds:datastoreItem>
</file>

<file path=customXml/itemProps3.xml><?xml version="1.0" encoding="utf-8"?>
<ds:datastoreItem xmlns:ds="http://schemas.openxmlformats.org/officeDocument/2006/customXml" ds:itemID="{86F49AF5-45B1-4EAD-85AF-EC89F65B307D}">
  <ds:schemaRefs>
    <ds:schemaRef ds:uri="http://schemas.microsoft.com/sharepoint/v3/contenttype/forms"/>
  </ds:schemaRefs>
</ds:datastoreItem>
</file>

<file path=customXml/itemProps4.xml><?xml version="1.0" encoding="utf-8"?>
<ds:datastoreItem xmlns:ds="http://schemas.openxmlformats.org/officeDocument/2006/customXml" ds:itemID="{DC40E1BD-BDA2-4A1F-AC29-4D9AB3831431}">
  <ds:schemaRefs>
    <ds:schemaRef ds:uri="http://schemas.microsoft.com/office/infopath/2007/PartnerControls"/>
    <ds:schemaRef ds:uri="e5222bea-0a0f-4f8c-b9f7-21e1ae72cb64"/>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DeitelPowerPointTemplate</Template>
  <TotalTime>8502</TotalTime>
  <Words>10885</Words>
  <Application>Microsoft Office PowerPoint</Application>
  <PresentationFormat>On-screen Show (4:3)</PresentationFormat>
  <Paragraphs>807</Paragraphs>
  <Slides>193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193</vt:i4>
      </vt:variant>
    </vt:vector>
  </HeadingPairs>
  <TitlesOfParts>
    <vt:vector size="203" baseType="lpstr">
      <vt:lpstr>Calibri</vt:lpstr>
      <vt:lpstr>Arial</vt:lpstr>
      <vt:lpstr>Lucida Sans Unicode</vt:lpstr>
      <vt:lpstr>Wingdings 3</vt:lpstr>
      <vt:lpstr>Verdana</vt:lpstr>
      <vt:lpstr>Wingdings 2</vt:lpstr>
      <vt:lpstr>Times New Roman</vt:lpstr>
      <vt:lpstr>Lucida Console</vt:lpstr>
      <vt:lpstr>LucidaSansTypewriter</vt:lpstr>
      <vt:lpstr>Concourse</vt:lpstr>
      <vt:lpstr>Chapter 16 Standard Library Algorithms</vt:lpstr>
      <vt:lpstr>PowerPoint Presentation</vt:lpstr>
      <vt:lpstr>PowerPoint Presentation</vt:lpstr>
      <vt:lpstr>PowerPoint Presentation</vt:lpstr>
      <vt:lpstr>16.1  Introduction</vt:lpstr>
      <vt:lpstr>16.2  Minimum Iterator Requirements</vt:lpstr>
      <vt:lpstr>16.2  Minimum Iterator Requirements (cont.)</vt:lpstr>
      <vt:lpstr>PowerPoint Presentation</vt:lpstr>
      <vt:lpstr>PowerPoint Presentation</vt:lpstr>
      <vt:lpstr>PowerPoint Presentation</vt:lpstr>
      <vt:lpstr>PowerPoint Presentation</vt:lpstr>
      <vt:lpstr>16.2  Minimum Iterator Requirements (cont.)</vt:lpstr>
      <vt:lpstr>16.2  Minimum Iterator Requirements (cont.)</vt:lpstr>
      <vt:lpstr>16.2  Minimum Iterator Requirements (cont.)</vt:lpstr>
      <vt:lpstr>16.3  Algorithms</vt:lpstr>
      <vt:lpstr>16.3.1 fill, fill_n, generate and generate_n </vt:lpstr>
      <vt:lpstr>PowerPoint Presentation</vt:lpstr>
      <vt:lpstr>PowerPoint Presentation</vt:lpstr>
      <vt:lpstr>PowerPoint Presentation</vt:lpstr>
      <vt:lpstr>16.3.1 fill, fill_n, generate and generate_n (Cont.) </vt:lpstr>
      <vt:lpstr>16.3.1 fill, fill_n, generate and generate_n (Cont.) </vt:lpstr>
      <vt:lpstr>16.3.1 fill, fill_n, generate and generate_n (Cont.) </vt:lpstr>
      <vt:lpstr>16.3.1 fill, fill_n, generate and generate_n (Cont.) </vt:lpstr>
      <vt:lpstr>16.3.1 fill, fill_n, generate and generate_n (Cont.) </vt:lpstr>
      <vt:lpstr>16.3.1 fill, fill_n, generate and generate_n (Cont.) </vt:lpstr>
      <vt:lpstr>16.3.2 equal, mismatch and lexicographical_compare</vt:lpstr>
      <vt:lpstr>PowerPoint Presentation</vt:lpstr>
      <vt:lpstr>PowerPoint Presentation</vt:lpstr>
      <vt:lpstr>PowerPoint Presentation</vt:lpstr>
      <vt:lpstr>16.3.2 equal, mismatch and lexicographical_compare (Cont.)</vt:lpstr>
      <vt:lpstr>16.3.2 equal, mismatch and lexicographical_compare (Cont.)</vt:lpstr>
      <vt:lpstr>16.3.2 equal, mismatch and lexicographical_compare (Cont.)</vt:lpstr>
      <vt:lpstr>16.3.2 equal, mismatch and lexicographical_compare (Cont.)</vt:lpstr>
      <vt:lpstr>16.3.2 equal, mismatch and lexicographical_compare (Cont.)</vt:lpstr>
      <vt:lpstr>16.3.2 equal, mismatch and lexicographical_compare (Cont.)</vt:lpstr>
      <vt:lpstr>16.3.2 equal, mismatch and lexicographical_compare (Cont.)</vt:lpstr>
      <vt:lpstr>16.3.3 remove, remove_if, remove_copy and remove_copy_if</vt:lpstr>
      <vt:lpstr>PowerPoint Presentation</vt:lpstr>
      <vt:lpstr>PowerPoint Presentation</vt:lpstr>
      <vt:lpstr>PowerPoint Presentation</vt:lpstr>
      <vt:lpstr>PowerPoint Presentation</vt:lpstr>
      <vt:lpstr>16.3.3 remove, remove_if, remove_copy and remove_copy_if (Cont.)</vt:lpstr>
      <vt:lpstr>16.3.3 remove, remove_if, remove_copy and remove_copy_if (Cont.)</vt:lpstr>
      <vt:lpstr>16.3.3 remove, remove_if, remove_copy and remove_copy_if (Cont.)</vt:lpstr>
      <vt:lpstr>16.3.3 remove, remove_if, remove_copy and remove_copy_if (Cont.)</vt:lpstr>
      <vt:lpstr>16.3.3 remove, remove_if, remove_copy and remove_copy_if (Cont.)</vt:lpstr>
      <vt:lpstr>16.3.4 replace, replace_if, replace_copy and replace_copy_if</vt:lpstr>
      <vt:lpstr>PowerPoint Presentation</vt:lpstr>
      <vt:lpstr>PowerPoint Presentation</vt:lpstr>
      <vt:lpstr>PowerPoint Presentation</vt:lpstr>
      <vt:lpstr>PowerPoint Presentation</vt:lpstr>
      <vt:lpstr>16.3.4 replace, replace_if, replace_copy and replace_copy_if (Cont.)</vt:lpstr>
      <vt:lpstr>16.3.4 replace, replace_if, replace_copy and replace_copy_if (Cont.)</vt:lpstr>
      <vt:lpstr>16.3.4 replace, replace_if, replace_copy and replace_copy_if (Cont.)</vt:lpstr>
      <vt:lpstr>16.3.4 replace, replace_if, replace_copy and replace_copy_if (Cont.)</vt:lpstr>
      <vt:lpstr>16.3.4 replace, replace_if, replace_copy and replace_copy_if (Cont.)</vt:lpstr>
      <vt:lpstr>16.3.5 Mathematical Algorithms</vt:lpstr>
      <vt:lpstr>PowerPoint Presentation</vt:lpstr>
      <vt:lpstr>PowerPoint Presentation</vt:lpstr>
      <vt:lpstr>PowerPoint Presentation</vt:lpstr>
      <vt:lpstr>PowerPoint Presentation</vt:lpstr>
      <vt:lpstr>PowerPoint Presentation</vt:lpstr>
      <vt:lpstr>16.3.5 Mathematical Algorithms (Cont.)</vt:lpstr>
      <vt:lpstr>16.3.5 Mathematical Algorithms (Cont.)</vt:lpstr>
      <vt:lpstr>16.3.5 Mathematical Algorithms (Cont.)</vt:lpstr>
      <vt:lpstr>16.3.5 Mathematical Algorithms (Cont.)</vt:lpstr>
      <vt:lpstr>PowerPoint Presentation</vt:lpstr>
      <vt:lpstr>16.3.5 Mathematical Algorithms (Cont.)</vt:lpstr>
      <vt:lpstr>PowerPoint Presentation</vt:lpstr>
      <vt:lpstr>16.3.5 Mathematical Algorithms (Cont.)</vt:lpstr>
      <vt:lpstr>16.3.5 Mathematical Algorithms (Cont.)</vt:lpstr>
      <vt:lpstr>16.3.5 Mathematical Algorithms (Cont.)</vt:lpstr>
      <vt:lpstr>16.3.5 Mathematical Algorithms (Cont.)</vt:lpstr>
      <vt:lpstr>16.3.5 Mathematical Algorithms (Cont.)</vt:lpstr>
      <vt:lpstr>16.3.5 Mathematical Algorithms (Cont.)</vt:lpstr>
      <vt:lpstr>16.3.6 Basic Searching and Sorting Algorithms</vt:lpstr>
      <vt:lpstr>PowerPoint Presentation</vt:lpstr>
      <vt:lpstr>PowerPoint Presentation</vt:lpstr>
      <vt:lpstr>PowerPoint Presentation</vt:lpstr>
      <vt:lpstr>PowerPoint Presentation</vt:lpstr>
      <vt:lpstr>PowerPoint Presentation</vt:lpstr>
      <vt:lpstr>PowerPoint Presentation</vt:lpstr>
      <vt:lpstr>16.3.6 Basic Searching and Sorting Algorithms (Cont.)</vt:lpstr>
      <vt:lpstr>16.3.6 Basic Searching and Sorting Algorithms (Cont.)</vt:lpstr>
      <vt:lpstr>16.3.6 Basic Searching and Sorting Algorithms (Cont.)</vt:lpstr>
      <vt:lpstr>16.3.6 Basic Searching and Sorting Algorithms (Cont.)</vt:lpstr>
      <vt:lpstr>16.3.6 Basic Searching and Sorting Algorithms (Cont.)</vt:lpstr>
      <vt:lpstr>16.3.6 Basic Searching and Sorting Algorithms (Cont.)</vt:lpstr>
      <vt:lpstr>16.3.6 Basic Searching and Sorting Algorithms (Cont.)</vt:lpstr>
      <vt:lpstr>16.3.6 Basic Searching and Sorting Algorithms (Cont.)</vt:lpstr>
      <vt:lpstr>16.3.6 Basic Searching and Sorting Algorithms (Cont.)</vt:lpstr>
      <vt:lpstr>16.3.7 swap, iter_swap and swap_ranges</vt:lpstr>
      <vt:lpstr>PowerPoint Presentation</vt:lpstr>
      <vt:lpstr>PowerPoint Presentation</vt:lpstr>
      <vt:lpstr>PowerPoint Presentation</vt:lpstr>
      <vt:lpstr>16.3.7 swap, iter_swap and swap_ranges (Cont.)</vt:lpstr>
      <vt:lpstr>16.3.7 swap, iter_swap and swap_ranges (Cont.)</vt:lpstr>
      <vt:lpstr>16.3.8 copy_backward, merge, unique and reverse</vt:lpstr>
      <vt:lpstr>PowerPoint Presentation</vt:lpstr>
      <vt:lpstr>PowerPoint Presentation</vt:lpstr>
      <vt:lpstr>PowerPoint Presentation</vt:lpstr>
      <vt:lpstr>16.3.8 copy_backward, merge, unique and reverse</vt:lpstr>
      <vt:lpstr>16.3.8 copy_backward, merge, unique and reverse (Cont.)</vt:lpstr>
      <vt:lpstr>16.3.8 copy_backward, merge, unique and reverse (Cont.)</vt:lpstr>
      <vt:lpstr>16.3.8 copy_backward, merge, unique and reverse (Cont.)</vt:lpstr>
      <vt:lpstr>16.3.8 copy_backward, merge, unique and reverse (Cont.)</vt:lpstr>
      <vt:lpstr>16.3.8 copy_backward, merge, unique and reverse (Cont.)</vt:lpstr>
      <vt:lpstr>16.3.8 copy_backward, merge, unique and reverse (Cont.)</vt:lpstr>
      <vt:lpstr>16.3.8 copy_backward, merge, unique and reverse (Cont.)</vt:lpstr>
      <vt:lpstr>16.3.8 copy_backward, merge, unique and reverse (Cont.)</vt:lpstr>
      <vt:lpstr>16.3.8 copy_backward, merge, unique and reverse (Cont.)</vt:lpstr>
      <vt:lpstr>16.3.8 copy_backward, merge, unique and reverse (Cont.)</vt:lpstr>
      <vt:lpstr>16.3.9 inplace_merge, unique_copy and reverse_copy</vt:lpstr>
      <vt:lpstr>PowerPoint Presentation</vt:lpstr>
      <vt:lpstr>PowerPoint Presentation</vt:lpstr>
      <vt:lpstr>PowerPoint Presentation</vt:lpstr>
      <vt:lpstr>16.3.9 inplace_merge, unique_copy and reverse_copy (Cont.)</vt:lpstr>
      <vt:lpstr>16.3.9 inplace_merge, unique_copy and reverse_copy (Cont.)</vt:lpstr>
      <vt:lpstr>16.3.9 inplace_merge, unique_copy and reverse_copy (Cont.)</vt:lpstr>
      <vt:lpstr>16.3.9 inplace_merge, unique_copy and reverse_copy (Cont.)</vt:lpstr>
      <vt:lpstr>16.3.10 Set Operations</vt:lpstr>
      <vt:lpstr>PowerPoint Presentation</vt:lpstr>
      <vt:lpstr>PowerPoint Presentation</vt:lpstr>
      <vt:lpstr>PowerPoint Presentation</vt:lpstr>
      <vt:lpstr>PowerPoint Presentation</vt:lpstr>
      <vt:lpstr>16.3.10 Set Operations</vt:lpstr>
      <vt:lpstr>16.3.10 Set Operations (Cont.)</vt:lpstr>
      <vt:lpstr>16.3.10 Set Operations (Cont.)</vt:lpstr>
      <vt:lpstr>16.3.10 Set Operations (Cont.)</vt:lpstr>
      <vt:lpstr>16.3.10 Set Operations (Cont.)</vt:lpstr>
      <vt:lpstr>16.3.10 Set Operations (Cont.)</vt:lpstr>
      <vt:lpstr>16.3.10 Set Operations (Cont.)</vt:lpstr>
      <vt:lpstr>16.3.10 Set Operations (Cont.)</vt:lpstr>
      <vt:lpstr>16.3.10 Set Operations (Cont.)</vt:lpstr>
      <vt:lpstr>16.3.10 Set Operations (Cont.)</vt:lpstr>
      <vt:lpstr>16.3.11 lower_bound, upper_bound and equal_range</vt:lpstr>
      <vt:lpstr>PowerPoint Presentation</vt:lpstr>
      <vt:lpstr>PowerPoint Presentation</vt:lpstr>
      <vt:lpstr>PowerPoint Presentation</vt:lpstr>
      <vt:lpstr>PowerPoint Presentation</vt:lpstr>
      <vt:lpstr>16.3.11 lower_bound, upper_bound and equal_range (cont.)</vt:lpstr>
      <vt:lpstr>16.3.11 lower_bound, upper_bound and equal_range (Cont.)</vt:lpstr>
      <vt:lpstr>16.3.11 lower_bound, upper_bound and equal_range (Cont.)</vt:lpstr>
      <vt:lpstr>16.3.11 lower_bound, upper_bound and equal_range (Cont.)</vt:lpstr>
      <vt:lpstr>16.3.11 lower_bound, upper_bound and equal_range (Cont.)</vt:lpstr>
      <vt:lpstr>16.3.12 Heapsort</vt:lpstr>
      <vt:lpstr>PowerPoint Presentation</vt:lpstr>
      <vt:lpstr>PowerPoint Presentation</vt:lpstr>
      <vt:lpstr>PowerPoint Presentation</vt:lpstr>
      <vt:lpstr>PowerPoint Presentation</vt:lpstr>
      <vt:lpstr>PowerPoint Presentation</vt:lpstr>
      <vt:lpstr>16.3.12 Heapsort (Cont.)</vt:lpstr>
      <vt:lpstr>16.3.12 Heapsort (Cont.)</vt:lpstr>
      <vt:lpstr>16.3.12 Heapsort (Cont.)</vt:lpstr>
      <vt:lpstr>16.3.12 Heapsort (Cont.)</vt:lpstr>
      <vt:lpstr>16.3.12 Heapsort (Cont.)</vt:lpstr>
      <vt:lpstr>16.3.12 Heapsort (Cont.)</vt:lpstr>
      <vt:lpstr>16.3.13 min, max, minmax and minmax_element</vt:lpstr>
      <vt:lpstr>PowerPoint Presentation</vt:lpstr>
      <vt:lpstr>PowerPoint Presentation</vt:lpstr>
      <vt:lpstr>16.3.13 min, max, minmax and minmax_element (cont.)</vt:lpstr>
      <vt:lpstr>16.3.13 min, max, minmax and minmax_element (cont.)</vt:lpstr>
      <vt:lpstr>16.3.13 min, max, minmax and minmax_element (cont.)</vt:lpstr>
      <vt:lpstr>16.4  Function Objects</vt:lpstr>
      <vt:lpstr>16.4 Function Objects (Cont.)</vt:lpstr>
      <vt:lpstr>16.4  Function Objects (Cont.)</vt:lpstr>
      <vt:lpstr>16.4  Function Objects (Cont.)</vt:lpstr>
      <vt:lpstr>16.4  Function Objects (Cont.)</vt:lpstr>
      <vt:lpstr>PowerPoint Presentation</vt:lpstr>
      <vt:lpstr>16.4  Function Objects (Cont.)</vt:lpstr>
      <vt:lpstr>PowerPoint Presentation</vt:lpstr>
      <vt:lpstr>PowerPoint Presentation</vt:lpstr>
      <vt:lpstr>PowerPoint Presentation</vt:lpstr>
      <vt:lpstr>PowerPoint Presentation</vt:lpstr>
      <vt:lpstr>16.4  Function Objects (Cont.)</vt:lpstr>
      <vt:lpstr>16.4  Function Objects (Cont.)</vt:lpstr>
      <vt:lpstr>16.4  Function Objects (Cont.)</vt:lpstr>
      <vt:lpstr>16.4  Function Objects (Cont.)</vt:lpstr>
      <vt:lpstr>16.5  Lambda Expressions</vt:lpstr>
      <vt:lpstr>PowerPoint Presentation</vt:lpstr>
      <vt:lpstr>PowerPoint Presentation</vt:lpstr>
      <vt:lpstr>16.5  Lambda Expressions (cont.)</vt:lpstr>
      <vt:lpstr>16.5  Lambda Expressions (cont.)</vt:lpstr>
      <vt:lpstr>16.5  Lambda Expressions (cont.)</vt:lpstr>
      <vt:lpstr>16.6  Standard Library Algorithm Summary</vt:lpstr>
      <vt:lpstr>16.6  Standard Library Algorithm Summary (cont.)</vt:lpstr>
      <vt:lpstr>PowerPoint Presentation</vt:lpstr>
      <vt:lpstr>16.6  Standard Library Algorithm Summary (cont.)</vt:lpstr>
      <vt:lpstr>PowerPoint Presentation</vt:lpstr>
      <vt:lpstr>16.6  Standard Library Algorithm Summary (cont.)</vt:lpstr>
      <vt:lpstr>PowerPoint Presentation</vt:lpstr>
      <vt:lpstr>16.6  Standard Library Algorithm Summary (cont.)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jack wilson</cp:lastModifiedBy>
  <cp:revision>40</cp:revision>
  <dcterms:created xsi:type="dcterms:W3CDTF">2013-04-02T20:33:20Z</dcterms:created>
  <dcterms:modified xsi:type="dcterms:W3CDTF">2015-04-13T19:12:55Z</dcterms:modified>
</cp:coreProperties>
</file>